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307" r:id="rId4"/>
    <p:sldId id="258" r:id="rId5"/>
    <p:sldId id="259" r:id="rId6"/>
    <p:sldId id="260" r:id="rId7"/>
    <p:sldId id="261" r:id="rId8"/>
    <p:sldId id="300" r:id="rId9"/>
    <p:sldId id="303" r:id="rId10"/>
    <p:sldId id="298" r:id="rId11"/>
    <p:sldId id="282" r:id="rId12"/>
    <p:sldId id="285" r:id="rId13"/>
    <p:sldId id="305" r:id="rId14"/>
    <p:sldId id="289" r:id="rId15"/>
    <p:sldId id="278" r:id="rId16"/>
    <p:sldId id="279" r:id="rId17"/>
    <p:sldId id="280" r:id="rId18"/>
    <p:sldId id="283" r:id="rId19"/>
    <p:sldId id="308" r:id="rId20"/>
    <p:sldId id="265" r:id="rId21"/>
    <p:sldId id="266" r:id="rId22"/>
    <p:sldId id="299" r:id="rId23"/>
    <p:sldId id="301" r:id="rId24"/>
    <p:sldId id="267" r:id="rId25"/>
    <p:sldId id="311" r:id="rId26"/>
    <p:sldId id="313" r:id="rId27"/>
    <p:sldId id="270" r:id="rId28"/>
    <p:sldId id="292" r:id="rId29"/>
    <p:sldId id="293" r:id="rId30"/>
    <p:sldId id="294" r:id="rId31"/>
    <p:sldId id="295" r:id="rId32"/>
    <p:sldId id="268" r:id="rId33"/>
    <p:sldId id="312" r:id="rId34"/>
    <p:sldId id="314" r:id="rId35"/>
    <p:sldId id="269" r:id="rId36"/>
    <p:sldId id="310" r:id="rId37"/>
    <p:sldId id="296" r:id="rId38"/>
    <p:sldId id="297" r:id="rId39"/>
    <p:sldId id="271" r:id="rId40"/>
    <p:sldId id="302" r:id="rId41"/>
    <p:sldId id="309" r:id="rId42"/>
    <p:sldId id="274" r:id="rId43"/>
    <p:sldId id="272" r:id="rId44"/>
    <p:sldId id="275" r:id="rId45"/>
    <p:sldId id="316" r:id="rId46"/>
    <p:sldId id="315" r:id="rId47"/>
    <p:sldId id="317" r:id="rId48"/>
    <p:sldId id="276" r:id="rId49"/>
    <p:sldId id="284" r:id="rId50"/>
    <p:sldId id="27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26BF5-A698-53CD-63A6-93CC8D49BAF9}" v="53" dt="2020-06-20T17:41:15.656"/>
    <p1510:client id="{360DC526-59B6-4BC7-8252-F04416536CAF}" v="2" dt="2020-06-19T18:32:38.610"/>
    <p1510:client id="{37DAAD0C-5404-CE43-9445-B901EEA6B000}" v="2317" dt="2020-06-20T17:56:18.769"/>
    <p1510:client id="{73F2C4A4-FD62-4DF1-9494-E49E4667D045}" v="4285" dt="2020-06-19T18:57:56.566"/>
    <p1510:client id="{7846B6FA-AA92-EA7C-04E2-DEC74CFCD7E5}" v="5486" dt="2020-06-20T03:04:53.998"/>
    <p1510:client id="{89185BC6-F4F7-6FAE-AF44-E8D965C1AEB3}" v="53" dt="2020-06-20T07:01:15.159"/>
    <p1510:client id="{921A9349-C8D1-A51F-5599-7B2E1AA01F7F}" v="174" dt="2020-06-20T04:24:58.893"/>
    <p1510:client id="{A80F378C-7C91-BAD0-E69A-CE11C1EDEEEA}" v="633" dt="2020-06-20T05:17:55.253"/>
    <p1510:client id="{C0ED7159-41C3-A147-0B76-034125856450}" v="5" dt="2020-06-20T16:51:16.663"/>
    <p1510:client id="{CEAE2FE0-A5A4-5749-F15F-8E4B6EB34BB1}" v="467" dt="2020-06-19T22:58:09.396"/>
    <p1510:client id="{E20B329D-F682-A974-26CA-95B8421838C1}" v="33" dt="2020-06-20T17:30:02.671"/>
    <p1510:client id="{E6D1DA4F-FA16-47C7-9B04-090C968AFFA3}" v="13" dt="2020-06-19T20:15:35"/>
    <p1510:client id="{E8927DC3-D92B-F225-6C20-83232880507A}" v="1339" dt="2020-06-20T05:11:17.336"/>
    <p1510:client id="{F411E268-6CA6-2A94-D80C-416C68C75DE4}" v="3288" dt="2020-06-20T05:32:12.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5"/>
    <p:restoredTop sz="94675"/>
  </p:normalViewPr>
  <p:slideViewPr>
    <p:cSldViewPr snapToGrid="0" snapToObjects="1">
      <p:cViewPr varScale="1">
        <p:scale>
          <a:sx n="87" d="100"/>
          <a:sy n="87" d="100"/>
        </p:scale>
        <p:origin x="23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hyperlink" Target="https://en.wikipedia.org/wiki/JPMorgan_Chase" TargetMode="External"/><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hyperlink" Target="https://about.jpmorganchase.com/about/our-history" TargetMode="External"/><Relationship Id="rId1" Type="http://schemas.openxmlformats.org/officeDocument/2006/relationships/hyperlink" Target="https://finance.yahoo.com/quote/JPM/" TargetMode="Externa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hyperlink" Target="https://www.datacamp.com/community/tutorials/finance-python-trading" TargetMode="External"/><Relationship Id="rId9"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hyperlink" Target="https://finance.yahoo.com/quote/JPM/" TargetMode="External"/><Relationship Id="rId7" Type="http://schemas.openxmlformats.org/officeDocument/2006/relationships/image" Target="../media/image79.png"/><Relationship Id="rId12" Type="http://schemas.openxmlformats.org/officeDocument/2006/relationships/hyperlink" Target="https://www.datacamp.com/community/tutorials/finance-python-trading" TargetMode="External"/><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hyperlink" Target="https://about.jpmorganchase.com/about/our-history" TargetMode="External"/><Relationship Id="rId11" Type="http://schemas.openxmlformats.org/officeDocument/2006/relationships/image" Target="../media/image82.svg"/><Relationship Id="rId5" Type="http://schemas.openxmlformats.org/officeDocument/2006/relationships/image" Target="../media/image78.sv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hyperlink" Target="https://en.wikipedia.org/wiki/JPMorgan_Chase"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40309-AB39-4AC5-AF71-805E998A3A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AC7E1B-20B0-4778-982E-B2737AD60C77}">
      <dgm:prSet/>
      <dgm:spPr/>
      <dgm:t>
        <a:bodyPr/>
        <a:lstStyle/>
        <a:p>
          <a:pPr>
            <a:lnSpc>
              <a:spcPct val="100000"/>
            </a:lnSpc>
          </a:pPr>
          <a:r>
            <a:rPr lang="en-US"/>
            <a:t>To assess the price dynamics of JPM stock over the period of 4 years using visualizations</a:t>
          </a:r>
        </a:p>
      </dgm:t>
    </dgm:pt>
    <dgm:pt modelId="{0C4BF0C0-9141-447A-9FF9-BDEC2DA66682}" type="parTrans" cxnId="{EE211AB2-F555-41D2-87A7-8D28BBB172EF}">
      <dgm:prSet/>
      <dgm:spPr/>
      <dgm:t>
        <a:bodyPr/>
        <a:lstStyle/>
        <a:p>
          <a:endParaRPr lang="en-US"/>
        </a:p>
      </dgm:t>
    </dgm:pt>
    <dgm:pt modelId="{DFC760C3-CE29-43E2-9FFF-56E32F1D34FC}" type="sibTrans" cxnId="{EE211AB2-F555-41D2-87A7-8D28BBB172EF}">
      <dgm:prSet/>
      <dgm:spPr/>
      <dgm:t>
        <a:bodyPr/>
        <a:lstStyle/>
        <a:p>
          <a:endParaRPr lang="en-US"/>
        </a:p>
      </dgm:t>
    </dgm:pt>
    <dgm:pt modelId="{E2ADC230-2BE0-4C32-8402-62CA556EA875}">
      <dgm:prSet/>
      <dgm:spPr/>
      <dgm:t>
        <a:bodyPr/>
        <a:lstStyle/>
        <a:p>
          <a:pPr>
            <a:lnSpc>
              <a:spcPct val="100000"/>
            </a:lnSpc>
          </a:pPr>
          <a:r>
            <a:rPr lang="en-US"/>
            <a:t>To study various candidate models and algorithms to get the Error Metrics (R-Squared and RMSE)</a:t>
          </a:r>
        </a:p>
      </dgm:t>
    </dgm:pt>
    <dgm:pt modelId="{BEFDE616-590D-4FB3-802E-B4298E784BA2}" type="parTrans" cxnId="{20A29E33-7D02-4765-BDCE-08307B624B8B}">
      <dgm:prSet/>
      <dgm:spPr/>
      <dgm:t>
        <a:bodyPr/>
        <a:lstStyle/>
        <a:p>
          <a:endParaRPr lang="en-US"/>
        </a:p>
      </dgm:t>
    </dgm:pt>
    <dgm:pt modelId="{F45C05D7-6246-48AE-938A-F371A5707375}" type="sibTrans" cxnId="{20A29E33-7D02-4765-BDCE-08307B624B8B}">
      <dgm:prSet/>
      <dgm:spPr/>
      <dgm:t>
        <a:bodyPr/>
        <a:lstStyle/>
        <a:p>
          <a:endParaRPr lang="en-US"/>
        </a:p>
      </dgm:t>
    </dgm:pt>
    <dgm:pt modelId="{CA57AFCC-EDD1-4592-81DA-0AD1F38ECB9C}">
      <dgm:prSet/>
      <dgm:spPr/>
      <dgm:t>
        <a:bodyPr/>
        <a:lstStyle/>
        <a:p>
          <a:pPr>
            <a:lnSpc>
              <a:spcPct val="100000"/>
            </a:lnSpc>
          </a:pPr>
          <a:r>
            <a:rPr lang="en-US"/>
            <a:t>Develop a trading strategy to make JPM a valuable offering</a:t>
          </a:r>
        </a:p>
      </dgm:t>
    </dgm:pt>
    <dgm:pt modelId="{9561B191-001C-4D1E-A4D9-18A97A3076B6}" type="parTrans" cxnId="{6A96E404-0AB8-48E0-BF97-81B218565922}">
      <dgm:prSet/>
      <dgm:spPr/>
      <dgm:t>
        <a:bodyPr/>
        <a:lstStyle/>
        <a:p>
          <a:endParaRPr lang="en-US"/>
        </a:p>
      </dgm:t>
    </dgm:pt>
    <dgm:pt modelId="{93C59B1D-64AD-44C3-9609-FECD49E47D54}" type="sibTrans" cxnId="{6A96E404-0AB8-48E0-BF97-81B218565922}">
      <dgm:prSet/>
      <dgm:spPr/>
      <dgm:t>
        <a:bodyPr/>
        <a:lstStyle/>
        <a:p>
          <a:endParaRPr lang="en-US"/>
        </a:p>
      </dgm:t>
    </dgm:pt>
    <dgm:pt modelId="{BBF1D38B-3214-4FA1-8B1A-2F95D7201395}" type="pres">
      <dgm:prSet presAssocID="{5FF40309-AB39-4AC5-AF71-805E998A3A07}" presName="root" presStyleCnt="0">
        <dgm:presLayoutVars>
          <dgm:dir/>
          <dgm:resizeHandles val="exact"/>
        </dgm:presLayoutVars>
      </dgm:prSet>
      <dgm:spPr/>
    </dgm:pt>
    <dgm:pt modelId="{296FA1E0-10FC-4B4F-ACA8-24CBEBDDB4F6}" type="pres">
      <dgm:prSet presAssocID="{C3AC7E1B-20B0-4778-982E-B2737AD60C77}" presName="compNode" presStyleCnt="0"/>
      <dgm:spPr/>
    </dgm:pt>
    <dgm:pt modelId="{B683D92D-B665-4B3F-A341-515B1E1DA7EF}" type="pres">
      <dgm:prSet presAssocID="{C3AC7E1B-20B0-4778-982E-B2737AD60C77}" presName="bgRect" presStyleLbl="bgShp" presStyleIdx="0" presStyleCnt="3"/>
      <dgm:spPr/>
    </dgm:pt>
    <dgm:pt modelId="{53CE9946-8F99-4E94-BF5F-C0DBA81DF69C}" type="pres">
      <dgm:prSet presAssocID="{C3AC7E1B-20B0-4778-982E-B2737AD60C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A034360-E231-4189-B4C9-00E15838C500}" type="pres">
      <dgm:prSet presAssocID="{C3AC7E1B-20B0-4778-982E-B2737AD60C77}" presName="spaceRect" presStyleCnt="0"/>
      <dgm:spPr/>
    </dgm:pt>
    <dgm:pt modelId="{5C632D02-5F55-4E77-9610-5E0C55D22095}" type="pres">
      <dgm:prSet presAssocID="{C3AC7E1B-20B0-4778-982E-B2737AD60C77}" presName="parTx" presStyleLbl="revTx" presStyleIdx="0" presStyleCnt="3">
        <dgm:presLayoutVars>
          <dgm:chMax val="0"/>
          <dgm:chPref val="0"/>
        </dgm:presLayoutVars>
      </dgm:prSet>
      <dgm:spPr/>
    </dgm:pt>
    <dgm:pt modelId="{B480C800-8E80-48F7-9458-EAE04A7360DD}" type="pres">
      <dgm:prSet presAssocID="{DFC760C3-CE29-43E2-9FFF-56E32F1D34FC}" presName="sibTrans" presStyleCnt="0"/>
      <dgm:spPr/>
    </dgm:pt>
    <dgm:pt modelId="{DB0BD096-825A-4DC3-B2EA-886E16FF107A}" type="pres">
      <dgm:prSet presAssocID="{E2ADC230-2BE0-4C32-8402-62CA556EA875}" presName="compNode" presStyleCnt="0"/>
      <dgm:spPr/>
    </dgm:pt>
    <dgm:pt modelId="{00344499-57E8-49D9-A4A1-C9476D774E81}" type="pres">
      <dgm:prSet presAssocID="{E2ADC230-2BE0-4C32-8402-62CA556EA875}" presName="bgRect" presStyleLbl="bgShp" presStyleIdx="1" presStyleCnt="3"/>
      <dgm:spPr/>
    </dgm:pt>
    <dgm:pt modelId="{34E7E89B-6A17-421C-AE97-AD75F4C6822A}" type="pres">
      <dgm:prSet presAssocID="{E2ADC230-2BE0-4C32-8402-62CA556EA8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AB11821A-B3E3-4485-84D3-0B8AAAC05FC8}" type="pres">
      <dgm:prSet presAssocID="{E2ADC230-2BE0-4C32-8402-62CA556EA875}" presName="spaceRect" presStyleCnt="0"/>
      <dgm:spPr/>
    </dgm:pt>
    <dgm:pt modelId="{3F39436A-7B5E-4B7D-831A-FB9AE37C8526}" type="pres">
      <dgm:prSet presAssocID="{E2ADC230-2BE0-4C32-8402-62CA556EA875}" presName="parTx" presStyleLbl="revTx" presStyleIdx="1" presStyleCnt="3">
        <dgm:presLayoutVars>
          <dgm:chMax val="0"/>
          <dgm:chPref val="0"/>
        </dgm:presLayoutVars>
      </dgm:prSet>
      <dgm:spPr/>
    </dgm:pt>
    <dgm:pt modelId="{93CED958-A541-4079-8E89-E2AA13174236}" type="pres">
      <dgm:prSet presAssocID="{F45C05D7-6246-48AE-938A-F371A5707375}" presName="sibTrans" presStyleCnt="0"/>
      <dgm:spPr/>
    </dgm:pt>
    <dgm:pt modelId="{D8F492E9-86C5-43A8-A5EE-41BFB82400FD}" type="pres">
      <dgm:prSet presAssocID="{CA57AFCC-EDD1-4592-81DA-0AD1F38ECB9C}" presName="compNode" presStyleCnt="0"/>
      <dgm:spPr/>
    </dgm:pt>
    <dgm:pt modelId="{ADFD17EF-D6F4-4D45-8483-470571DA32E3}" type="pres">
      <dgm:prSet presAssocID="{CA57AFCC-EDD1-4592-81DA-0AD1F38ECB9C}" presName="bgRect" presStyleLbl="bgShp" presStyleIdx="2" presStyleCnt="3"/>
      <dgm:spPr/>
    </dgm:pt>
    <dgm:pt modelId="{0F6D84BE-A94A-484D-B546-7758CBFAC279}" type="pres">
      <dgm:prSet presAssocID="{CA57AFCC-EDD1-4592-81DA-0AD1F38ECB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gister"/>
        </a:ext>
      </dgm:extLst>
    </dgm:pt>
    <dgm:pt modelId="{2589C05A-FE42-42E8-8EB3-DB822EF5EEB2}" type="pres">
      <dgm:prSet presAssocID="{CA57AFCC-EDD1-4592-81DA-0AD1F38ECB9C}" presName="spaceRect" presStyleCnt="0"/>
      <dgm:spPr/>
    </dgm:pt>
    <dgm:pt modelId="{21B7ECDF-E783-4DD4-9B59-85E3D631F71D}" type="pres">
      <dgm:prSet presAssocID="{CA57AFCC-EDD1-4592-81DA-0AD1F38ECB9C}" presName="parTx" presStyleLbl="revTx" presStyleIdx="2" presStyleCnt="3">
        <dgm:presLayoutVars>
          <dgm:chMax val="0"/>
          <dgm:chPref val="0"/>
        </dgm:presLayoutVars>
      </dgm:prSet>
      <dgm:spPr/>
    </dgm:pt>
  </dgm:ptLst>
  <dgm:cxnLst>
    <dgm:cxn modelId="{6A96E404-0AB8-48E0-BF97-81B218565922}" srcId="{5FF40309-AB39-4AC5-AF71-805E998A3A07}" destId="{CA57AFCC-EDD1-4592-81DA-0AD1F38ECB9C}" srcOrd="2" destOrd="0" parTransId="{9561B191-001C-4D1E-A4D9-18A97A3076B6}" sibTransId="{93C59B1D-64AD-44C3-9609-FECD49E47D54}"/>
    <dgm:cxn modelId="{A3DC3F10-38D1-40C5-9631-9F58E511CF0F}" type="presOf" srcId="{C3AC7E1B-20B0-4778-982E-B2737AD60C77}" destId="{5C632D02-5F55-4E77-9610-5E0C55D22095}" srcOrd="0" destOrd="0" presId="urn:microsoft.com/office/officeart/2018/2/layout/IconVerticalSolidList"/>
    <dgm:cxn modelId="{20A29E33-7D02-4765-BDCE-08307B624B8B}" srcId="{5FF40309-AB39-4AC5-AF71-805E998A3A07}" destId="{E2ADC230-2BE0-4C32-8402-62CA556EA875}" srcOrd="1" destOrd="0" parTransId="{BEFDE616-590D-4FB3-802E-B4298E784BA2}" sibTransId="{F45C05D7-6246-48AE-938A-F371A5707375}"/>
    <dgm:cxn modelId="{D0AB9E39-EAFB-4A26-B518-0C41FEAC3813}" type="presOf" srcId="{5FF40309-AB39-4AC5-AF71-805E998A3A07}" destId="{BBF1D38B-3214-4FA1-8B1A-2F95D7201395}" srcOrd="0" destOrd="0" presId="urn:microsoft.com/office/officeart/2018/2/layout/IconVerticalSolidList"/>
    <dgm:cxn modelId="{2AB3419C-4382-4024-8E32-12C6B8E91F4E}" type="presOf" srcId="{E2ADC230-2BE0-4C32-8402-62CA556EA875}" destId="{3F39436A-7B5E-4B7D-831A-FB9AE37C8526}" srcOrd="0" destOrd="0" presId="urn:microsoft.com/office/officeart/2018/2/layout/IconVerticalSolidList"/>
    <dgm:cxn modelId="{B3A1DF9C-9613-4CF7-AD5D-2F3350916440}" type="presOf" srcId="{CA57AFCC-EDD1-4592-81DA-0AD1F38ECB9C}" destId="{21B7ECDF-E783-4DD4-9B59-85E3D631F71D}" srcOrd="0" destOrd="0" presId="urn:microsoft.com/office/officeart/2018/2/layout/IconVerticalSolidList"/>
    <dgm:cxn modelId="{EE211AB2-F555-41D2-87A7-8D28BBB172EF}" srcId="{5FF40309-AB39-4AC5-AF71-805E998A3A07}" destId="{C3AC7E1B-20B0-4778-982E-B2737AD60C77}" srcOrd="0" destOrd="0" parTransId="{0C4BF0C0-9141-447A-9FF9-BDEC2DA66682}" sibTransId="{DFC760C3-CE29-43E2-9FFF-56E32F1D34FC}"/>
    <dgm:cxn modelId="{8E57157C-9D5C-4EED-AAA5-14B365F3145C}" type="presParOf" srcId="{BBF1D38B-3214-4FA1-8B1A-2F95D7201395}" destId="{296FA1E0-10FC-4B4F-ACA8-24CBEBDDB4F6}" srcOrd="0" destOrd="0" presId="urn:microsoft.com/office/officeart/2018/2/layout/IconVerticalSolidList"/>
    <dgm:cxn modelId="{59713A6E-3771-4BD2-88A9-4B3869D99096}" type="presParOf" srcId="{296FA1E0-10FC-4B4F-ACA8-24CBEBDDB4F6}" destId="{B683D92D-B665-4B3F-A341-515B1E1DA7EF}" srcOrd="0" destOrd="0" presId="urn:microsoft.com/office/officeart/2018/2/layout/IconVerticalSolidList"/>
    <dgm:cxn modelId="{EDE81C3F-85F3-4995-80D9-3AE329DD22CC}" type="presParOf" srcId="{296FA1E0-10FC-4B4F-ACA8-24CBEBDDB4F6}" destId="{53CE9946-8F99-4E94-BF5F-C0DBA81DF69C}" srcOrd="1" destOrd="0" presId="urn:microsoft.com/office/officeart/2018/2/layout/IconVerticalSolidList"/>
    <dgm:cxn modelId="{DF7B2E35-FB24-4261-B3D5-47E7DF17166C}" type="presParOf" srcId="{296FA1E0-10FC-4B4F-ACA8-24CBEBDDB4F6}" destId="{2A034360-E231-4189-B4C9-00E15838C500}" srcOrd="2" destOrd="0" presId="urn:microsoft.com/office/officeart/2018/2/layout/IconVerticalSolidList"/>
    <dgm:cxn modelId="{915D7A28-F7F4-495A-B06F-B1442DA9BBCF}" type="presParOf" srcId="{296FA1E0-10FC-4B4F-ACA8-24CBEBDDB4F6}" destId="{5C632D02-5F55-4E77-9610-5E0C55D22095}" srcOrd="3" destOrd="0" presId="urn:microsoft.com/office/officeart/2018/2/layout/IconVerticalSolidList"/>
    <dgm:cxn modelId="{C9D647B6-E376-419D-B954-0A45EA9D1E42}" type="presParOf" srcId="{BBF1D38B-3214-4FA1-8B1A-2F95D7201395}" destId="{B480C800-8E80-48F7-9458-EAE04A7360DD}" srcOrd="1" destOrd="0" presId="urn:microsoft.com/office/officeart/2018/2/layout/IconVerticalSolidList"/>
    <dgm:cxn modelId="{F33FBF04-7098-405B-B644-7ECE83172532}" type="presParOf" srcId="{BBF1D38B-3214-4FA1-8B1A-2F95D7201395}" destId="{DB0BD096-825A-4DC3-B2EA-886E16FF107A}" srcOrd="2" destOrd="0" presId="urn:microsoft.com/office/officeart/2018/2/layout/IconVerticalSolidList"/>
    <dgm:cxn modelId="{180E1CAA-21AD-4016-AE4E-6B9F476727BA}" type="presParOf" srcId="{DB0BD096-825A-4DC3-B2EA-886E16FF107A}" destId="{00344499-57E8-49D9-A4A1-C9476D774E81}" srcOrd="0" destOrd="0" presId="urn:microsoft.com/office/officeart/2018/2/layout/IconVerticalSolidList"/>
    <dgm:cxn modelId="{1FED37DB-38A1-4966-A191-8B48354C1746}" type="presParOf" srcId="{DB0BD096-825A-4DC3-B2EA-886E16FF107A}" destId="{34E7E89B-6A17-421C-AE97-AD75F4C6822A}" srcOrd="1" destOrd="0" presId="urn:microsoft.com/office/officeart/2018/2/layout/IconVerticalSolidList"/>
    <dgm:cxn modelId="{1A8A4553-BAD8-44BE-B819-C4266E12CC80}" type="presParOf" srcId="{DB0BD096-825A-4DC3-B2EA-886E16FF107A}" destId="{AB11821A-B3E3-4485-84D3-0B8AAAC05FC8}" srcOrd="2" destOrd="0" presId="urn:microsoft.com/office/officeart/2018/2/layout/IconVerticalSolidList"/>
    <dgm:cxn modelId="{F7C5210C-B6FA-4F1C-B908-BFD3023DD1FD}" type="presParOf" srcId="{DB0BD096-825A-4DC3-B2EA-886E16FF107A}" destId="{3F39436A-7B5E-4B7D-831A-FB9AE37C8526}" srcOrd="3" destOrd="0" presId="urn:microsoft.com/office/officeart/2018/2/layout/IconVerticalSolidList"/>
    <dgm:cxn modelId="{FFBCBB65-E7ED-4363-B165-AAC0F51928CC}" type="presParOf" srcId="{BBF1D38B-3214-4FA1-8B1A-2F95D7201395}" destId="{93CED958-A541-4079-8E89-E2AA13174236}" srcOrd="3" destOrd="0" presId="urn:microsoft.com/office/officeart/2018/2/layout/IconVerticalSolidList"/>
    <dgm:cxn modelId="{B9393326-07D5-4D9B-8FEB-E5B553CA8584}" type="presParOf" srcId="{BBF1D38B-3214-4FA1-8B1A-2F95D7201395}" destId="{D8F492E9-86C5-43A8-A5EE-41BFB82400FD}" srcOrd="4" destOrd="0" presId="urn:microsoft.com/office/officeart/2018/2/layout/IconVerticalSolidList"/>
    <dgm:cxn modelId="{6328834B-5D5C-4B99-BE5C-79C7FEFDFE42}" type="presParOf" srcId="{D8F492E9-86C5-43A8-A5EE-41BFB82400FD}" destId="{ADFD17EF-D6F4-4D45-8483-470571DA32E3}" srcOrd="0" destOrd="0" presId="urn:microsoft.com/office/officeart/2018/2/layout/IconVerticalSolidList"/>
    <dgm:cxn modelId="{41AAC786-C376-46C7-A5C0-54B3C045B95C}" type="presParOf" srcId="{D8F492E9-86C5-43A8-A5EE-41BFB82400FD}" destId="{0F6D84BE-A94A-484D-B546-7758CBFAC279}" srcOrd="1" destOrd="0" presId="urn:microsoft.com/office/officeart/2018/2/layout/IconVerticalSolidList"/>
    <dgm:cxn modelId="{EB58092F-2D1D-4AEB-B693-BF45778A4ADC}" type="presParOf" srcId="{D8F492E9-86C5-43A8-A5EE-41BFB82400FD}" destId="{2589C05A-FE42-42E8-8EB3-DB822EF5EEB2}" srcOrd="2" destOrd="0" presId="urn:microsoft.com/office/officeart/2018/2/layout/IconVerticalSolidList"/>
    <dgm:cxn modelId="{C065ACD3-4883-4DB6-9E31-DB429710FF09}" type="presParOf" srcId="{D8F492E9-86C5-43A8-A5EE-41BFB82400FD}" destId="{21B7ECDF-E783-4DD4-9B59-85E3D631F71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BE316-E44F-46C2-BF6D-9DFFEF95568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1B91E5A-3448-4157-BB84-176FE7611EFF}">
      <dgm:prSet/>
      <dgm:spPr/>
      <dgm:t>
        <a:bodyPr/>
        <a:lstStyle/>
        <a:p>
          <a:r>
            <a:rPr lang="en-US">
              <a:latin typeface="Rockwell Condensed"/>
              <a:cs typeface="Calibri"/>
            </a:rPr>
            <a:t>Candidate Models</a:t>
          </a:r>
          <a:endParaRPr lang="en-US" b="0" i="0" u="none" strike="noStrike" cap="none" baseline="0" noProof="0">
            <a:solidFill>
              <a:srgbClr val="010000"/>
            </a:solidFill>
            <a:latin typeface="Rockwell Condensed"/>
            <a:cs typeface="Calibri"/>
          </a:endParaRPr>
        </a:p>
      </dgm:t>
    </dgm:pt>
    <dgm:pt modelId="{A3049F89-2078-4286-84D8-06D045465DFA}" type="parTrans" cxnId="{9AE9568B-62E2-4DBE-B936-CC419A30E445}">
      <dgm:prSet/>
      <dgm:spPr/>
      <dgm:t>
        <a:bodyPr/>
        <a:lstStyle/>
        <a:p>
          <a:endParaRPr lang="en-US"/>
        </a:p>
      </dgm:t>
    </dgm:pt>
    <dgm:pt modelId="{56E02A5B-FB2A-4CBD-B7C4-8C9E6BB63730}" type="sibTrans" cxnId="{9AE9568B-62E2-4DBE-B936-CC419A30E445}">
      <dgm:prSet/>
      <dgm:spPr/>
      <dgm:t>
        <a:bodyPr/>
        <a:lstStyle/>
        <a:p>
          <a:endParaRPr lang="en-US"/>
        </a:p>
      </dgm:t>
    </dgm:pt>
    <dgm:pt modelId="{9ABEF681-6AC3-4736-9E6B-CCEC2A579722}">
      <dgm:prSet/>
      <dgm:spPr/>
      <dgm:t>
        <a:bodyPr/>
        <a:lstStyle/>
        <a:p>
          <a:r>
            <a:rPr lang="en-US">
              <a:latin typeface="Rockwell Condensed"/>
              <a:cs typeface="Calibri"/>
            </a:rPr>
            <a:t>GARCH</a:t>
          </a:r>
        </a:p>
      </dgm:t>
    </dgm:pt>
    <dgm:pt modelId="{52E68417-B0A3-4453-8F97-4A02ABD4B9A9}" type="parTrans" cxnId="{C8114097-62E8-4586-ABBA-734A03AABD14}">
      <dgm:prSet/>
      <dgm:spPr/>
      <dgm:t>
        <a:bodyPr/>
        <a:lstStyle/>
        <a:p>
          <a:endParaRPr lang="en-US"/>
        </a:p>
      </dgm:t>
    </dgm:pt>
    <dgm:pt modelId="{D7813F03-6362-43E3-93A9-25E193D78A5A}" type="sibTrans" cxnId="{C8114097-62E8-4586-ABBA-734A03AABD14}">
      <dgm:prSet/>
      <dgm:spPr/>
      <dgm:t>
        <a:bodyPr/>
        <a:lstStyle/>
        <a:p>
          <a:endParaRPr lang="en-US"/>
        </a:p>
      </dgm:t>
    </dgm:pt>
    <dgm:pt modelId="{673EFB15-B9A5-45EE-BEF6-E7CD2B8BE382}">
      <dgm:prSet/>
      <dgm:spPr/>
      <dgm:t>
        <a:bodyPr/>
        <a:lstStyle/>
        <a:p>
          <a:r>
            <a:rPr lang="en-US">
              <a:latin typeface="Rockwell Condensed"/>
              <a:cs typeface="Calibri"/>
            </a:rPr>
            <a:t>Kalman Filter</a:t>
          </a:r>
        </a:p>
      </dgm:t>
    </dgm:pt>
    <dgm:pt modelId="{86264975-77E3-40F8-8433-361C1B58EEF6}" type="parTrans" cxnId="{A286C795-9816-4261-8AA1-1CE0001B96CA}">
      <dgm:prSet/>
      <dgm:spPr/>
      <dgm:t>
        <a:bodyPr/>
        <a:lstStyle/>
        <a:p>
          <a:endParaRPr lang="en-US"/>
        </a:p>
      </dgm:t>
    </dgm:pt>
    <dgm:pt modelId="{EEE2D526-8B80-48C9-956B-99AC73DBAC9A}" type="sibTrans" cxnId="{A286C795-9816-4261-8AA1-1CE0001B96CA}">
      <dgm:prSet/>
      <dgm:spPr/>
      <dgm:t>
        <a:bodyPr/>
        <a:lstStyle/>
        <a:p>
          <a:endParaRPr lang="en-US"/>
        </a:p>
      </dgm:t>
    </dgm:pt>
    <dgm:pt modelId="{85489676-5AFD-44CC-B3DE-4E71F7180116}">
      <dgm:prSet/>
      <dgm:spPr/>
      <dgm:t>
        <a:bodyPr/>
        <a:lstStyle/>
        <a:p>
          <a:r>
            <a:rPr lang="en-US">
              <a:latin typeface="Rockwell Condensed"/>
              <a:cs typeface="Calibri"/>
            </a:rPr>
            <a:t>ARIMA </a:t>
          </a:r>
        </a:p>
      </dgm:t>
    </dgm:pt>
    <dgm:pt modelId="{54CE9953-4C60-43BB-8A92-AE97C0A1DFDE}" type="parTrans" cxnId="{F341C679-E9F2-46E5-AC54-0BF96AF782EA}">
      <dgm:prSet/>
      <dgm:spPr/>
      <dgm:t>
        <a:bodyPr/>
        <a:lstStyle/>
        <a:p>
          <a:endParaRPr lang="en-US"/>
        </a:p>
      </dgm:t>
    </dgm:pt>
    <dgm:pt modelId="{54FF9E71-1D1F-4971-8619-42E4166B65CE}" type="sibTrans" cxnId="{F341C679-E9F2-46E5-AC54-0BF96AF782EA}">
      <dgm:prSet/>
      <dgm:spPr/>
      <dgm:t>
        <a:bodyPr/>
        <a:lstStyle/>
        <a:p>
          <a:endParaRPr lang="en-US"/>
        </a:p>
      </dgm:t>
    </dgm:pt>
    <dgm:pt modelId="{32C97402-20A9-4252-A74A-A728C4E7EC30}">
      <dgm:prSet/>
      <dgm:spPr/>
      <dgm:t>
        <a:bodyPr/>
        <a:lstStyle/>
        <a:p>
          <a:r>
            <a:rPr lang="en-US">
              <a:latin typeface="Rockwell Condensed"/>
              <a:cs typeface="Calibri"/>
            </a:rPr>
            <a:t>CAPM</a:t>
          </a:r>
        </a:p>
      </dgm:t>
    </dgm:pt>
    <dgm:pt modelId="{A06B267A-3F14-471D-A81F-42F4663D0027}" type="parTrans" cxnId="{CD4BD236-42D9-453B-BE12-B4B8DB70DCFB}">
      <dgm:prSet/>
      <dgm:spPr/>
      <dgm:t>
        <a:bodyPr/>
        <a:lstStyle/>
        <a:p>
          <a:endParaRPr lang="en-US"/>
        </a:p>
      </dgm:t>
    </dgm:pt>
    <dgm:pt modelId="{B12911DA-1C2F-419B-B876-459F341F8D6C}" type="sibTrans" cxnId="{CD4BD236-42D9-453B-BE12-B4B8DB70DCFB}">
      <dgm:prSet/>
      <dgm:spPr/>
      <dgm:t>
        <a:bodyPr/>
        <a:lstStyle/>
        <a:p>
          <a:endParaRPr lang="en-US"/>
        </a:p>
      </dgm:t>
    </dgm:pt>
    <dgm:pt modelId="{122FB494-4524-4666-86CF-4DA1373C437A}">
      <dgm:prSet/>
      <dgm:spPr/>
      <dgm:t>
        <a:bodyPr/>
        <a:lstStyle/>
        <a:p>
          <a:r>
            <a:rPr lang="en-US">
              <a:latin typeface="Rockwell Condensed"/>
              <a:cs typeface="Calibri"/>
            </a:rPr>
            <a:t>Fama French 3 Factors</a:t>
          </a:r>
        </a:p>
      </dgm:t>
    </dgm:pt>
    <dgm:pt modelId="{A242F1CB-263A-4AB9-A483-884C1059C69C}" type="parTrans" cxnId="{703754A4-5497-45BC-A033-2B92512CF1C3}">
      <dgm:prSet/>
      <dgm:spPr/>
      <dgm:t>
        <a:bodyPr/>
        <a:lstStyle/>
        <a:p>
          <a:endParaRPr lang="en-US"/>
        </a:p>
      </dgm:t>
    </dgm:pt>
    <dgm:pt modelId="{5A1E61EA-E886-4592-91C1-70D40529BC63}" type="sibTrans" cxnId="{703754A4-5497-45BC-A033-2B92512CF1C3}">
      <dgm:prSet/>
      <dgm:spPr/>
      <dgm:t>
        <a:bodyPr/>
        <a:lstStyle/>
        <a:p>
          <a:endParaRPr lang="en-US"/>
        </a:p>
      </dgm:t>
    </dgm:pt>
    <dgm:pt modelId="{D5F4CD9A-A561-465D-8E7B-4149D243BC33}">
      <dgm:prSet/>
      <dgm:spPr/>
      <dgm:t>
        <a:bodyPr/>
        <a:lstStyle/>
        <a:p>
          <a:r>
            <a:rPr lang="en-US">
              <a:latin typeface="Rockwell Condensed"/>
              <a:cs typeface="Calibri"/>
            </a:rPr>
            <a:t>Fama French 5 Factors</a:t>
          </a:r>
        </a:p>
      </dgm:t>
    </dgm:pt>
    <dgm:pt modelId="{92FD117B-3281-4660-B04E-21B52008A563}" type="parTrans" cxnId="{B81794CB-EFAC-44D4-95F8-E182CF2F113F}">
      <dgm:prSet/>
      <dgm:spPr/>
      <dgm:t>
        <a:bodyPr/>
        <a:lstStyle/>
        <a:p>
          <a:endParaRPr lang="en-US"/>
        </a:p>
      </dgm:t>
    </dgm:pt>
    <dgm:pt modelId="{DFC54CE4-C83C-4547-AB6C-D81B95A8DF06}" type="sibTrans" cxnId="{B81794CB-EFAC-44D4-95F8-E182CF2F113F}">
      <dgm:prSet/>
      <dgm:spPr/>
      <dgm:t>
        <a:bodyPr/>
        <a:lstStyle/>
        <a:p>
          <a:endParaRPr lang="en-US"/>
        </a:p>
      </dgm:t>
    </dgm:pt>
    <dgm:pt modelId="{98D3EFB2-85AA-41A8-B1B7-03D42F204210}">
      <dgm:prSet/>
      <dgm:spPr/>
      <dgm:t>
        <a:bodyPr/>
        <a:lstStyle/>
        <a:p>
          <a:pPr rtl="0"/>
          <a:r>
            <a:rPr lang="en-US">
              <a:latin typeface="Rockwell Condensed"/>
              <a:cs typeface="Calibri"/>
            </a:rPr>
            <a:t>Machine Learning Models</a:t>
          </a:r>
        </a:p>
      </dgm:t>
    </dgm:pt>
    <dgm:pt modelId="{50AA3D71-9D76-4BE9-8816-DED09E702C7E}" type="parTrans" cxnId="{87E86BC7-2A3E-4299-BE6E-A672D4B43018}">
      <dgm:prSet/>
      <dgm:spPr/>
      <dgm:t>
        <a:bodyPr/>
        <a:lstStyle/>
        <a:p>
          <a:endParaRPr lang="en-US"/>
        </a:p>
      </dgm:t>
    </dgm:pt>
    <dgm:pt modelId="{3D210013-F986-4FC8-B7ED-08801445ECE1}" type="sibTrans" cxnId="{87E86BC7-2A3E-4299-BE6E-A672D4B43018}">
      <dgm:prSet/>
      <dgm:spPr/>
      <dgm:t>
        <a:bodyPr/>
        <a:lstStyle/>
        <a:p>
          <a:endParaRPr lang="en-US"/>
        </a:p>
      </dgm:t>
    </dgm:pt>
    <dgm:pt modelId="{BEB9F521-3389-4C80-A30D-1D114123F5A3}">
      <dgm:prSet/>
      <dgm:spPr/>
      <dgm:t>
        <a:bodyPr/>
        <a:lstStyle/>
        <a:p>
          <a:r>
            <a:rPr lang="en-US">
              <a:latin typeface="Rockwell Condensed"/>
              <a:cs typeface="Calibri"/>
            </a:rPr>
            <a:t>Random Forest</a:t>
          </a:r>
        </a:p>
      </dgm:t>
    </dgm:pt>
    <dgm:pt modelId="{C22F1CCC-6B33-4FC9-BC99-89AA50E7C07B}" type="parTrans" cxnId="{B4C527D8-5FB9-4644-B7F8-BB472BA5CE90}">
      <dgm:prSet/>
      <dgm:spPr/>
      <dgm:t>
        <a:bodyPr/>
        <a:lstStyle/>
        <a:p>
          <a:endParaRPr lang="en-US"/>
        </a:p>
      </dgm:t>
    </dgm:pt>
    <dgm:pt modelId="{9229A583-BD4C-4D63-BF14-092D34B5B3BE}" type="sibTrans" cxnId="{B4C527D8-5FB9-4644-B7F8-BB472BA5CE90}">
      <dgm:prSet/>
      <dgm:spPr/>
      <dgm:t>
        <a:bodyPr/>
        <a:lstStyle/>
        <a:p>
          <a:endParaRPr lang="en-US"/>
        </a:p>
      </dgm:t>
    </dgm:pt>
    <dgm:pt modelId="{C43A698D-A51B-45C1-AEBD-D9D0EC7A1CA3}">
      <dgm:prSet phldr="0"/>
      <dgm:spPr/>
      <dgm:t>
        <a:bodyPr/>
        <a:lstStyle/>
        <a:p>
          <a:pPr rtl="0"/>
          <a:r>
            <a:rPr lang="en-US">
              <a:latin typeface="Rockwell Condensed"/>
              <a:cs typeface="Calibri"/>
            </a:rPr>
            <a:t>Support Vector Machines (SVM)</a:t>
          </a:r>
        </a:p>
      </dgm:t>
    </dgm:pt>
    <dgm:pt modelId="{9D45C5D6-14DA-4ABF-832A-06A89B3446FE}" type="parTrans" cxnId="{CB41502F-C6A1-4C9C-B632-5A6397A6EB56}">
      <dgm:prSet/>
      <dgm:spPr/>
    </dgm:pt>
    <dgm:pt modelId="{CC839037-BFD7-4155-8639-A05D58263A41}" type="sibTrans" cxnId="{CB41502F-C6A1-4C9C-B632-5A6397A6EB56}">
      <dgm:prSet/>
      <dgm:spPr/>
      <dgm:t>
        <a:bodyPr/>
        <a:lstStyle/>
        <a:p>
          <a:endParaRPr lang="en-US"/>
        </a:p>
      </dgm:t>
    </dgm:pt>
    <dgm:pt modelId="{745E7668-D3F3-4D0B-854F-ECB22F60D885}" type="pres">
      <dgm:prSet presAssocID="{8ACBE316-E44F-46C2-BF6D-9DFFEF955686}" presName="linear" presStyleCnt="0">
        <dgm:presLayoutVars>
          <dgm:dir/>
          <dgm:animLvl val="lvl"/>
          <dgm:resizeHandles val="exact"/>
        </dgm:presLayoutVars>
      </dgm:prSet>
      <dgm:spPr/>
    </dgm:pt>
    <dgm:pt modelId="{19F08C9A-966C-4A82-BFB7-18FB7A35E92B}" type="pres">
      <dgm:prSet presAssocID="{B1B91E5A-3448-4157-BB84-176FE7611EFF}" presName="parentLin" presStyleCnt="0"/>
      <dgm:spPr/>
    </dgm:pt>
    <dgm:pt modelId="{B152DFF5-245F-47AB-8F7F-6D92BAB103BA}" type="pres">
      <dgm:prSet presAssocID="{B1B91E5A-3448-4157-BB84-176FE7611EFF}" presName="parentLeftMargin" presStyleLbl="node1" presStyleIdx="0" presStyleCnt="2"/>
      <dgm:spPr/>
    </dgm:pt>
    <dgm:pt modelId="{B8B3E8F6-32FA-41CB-990B-2EBF467B54DA}" type="pres">
      <dgm:prSet presAssocID="{B1B91E5A-3448-4157-BB84-176FE7611EFF}" presName="parentText" presStyleLbl="node1" presStyleIdx="0" presStyleCnt="2">
        <dgm:presLayoutVars>
          <dgm:chMax val="0"/>
          <dgm:bulletEnabled val="1"/>
        </dgm:presLayoutVars>
      </dgm:prSet>
      <dgm:spPr/>
    </dgm:pt>
    <dgm:pt modelId="{3446290B-2C89-48FF-87F2-54A9DC5EC9E5}" type="pres">
      <dgm:prSet presAssocID="{B1B91E5A-3448-4157-BB84-176FE7611EFF}" presName="negativeSpace" presStyleCnt="0"/>
      <dgm:spPr/>
    </dgm:pt>
    <dgm:pt modelId="{4231DC73-DB23-4569-A44F-CECFA9E8F9F5}" type="pres">
      <dgm:prSet presAssocID="{B1B91E5A-3448-4157-BB84-176FE7611EFF}" presName="childText" presStyleLbl="conFgAcc1" presStyleIdx="0" presStyleCnt="2">
        <dgm:presLayoutVars>
          <dgm:bulletEnabled val="1"/>
        </dgm:presLayoutVars>
      </dgm:prSet>
      <dgm:spPr/>
    </dgm:pt>
    <dgm:pt modelId="{C34DFB6C-A43A-4502-A9D3-7FFC9B023ECC}" type="pres">
      <dgm:prSet presAssocID="{56E02A5B-FB2A-4CBD-B7C4-8C9E6BB63730}" presName="spaceBetweenRectangles" presStyleCnt="0"/>
      <dgm:spPr/>
    </dgm:pt>
    <dgm:pt modelId="{BBB06511-8D31-4671-B195-B72C39A9F7C2}" type="pres">
      <dgm:prSet presAssocID="{98D3EFB2-85AA-41A8-B1B7-03D42F204210}" presName="parentLin" presStyleCnt="0"/>
      <dgm:spPr/>
    </dgm:pt>
    <dgm:pt modelId="{3570EF72-A134-4D2B-87EB-9DFEACE2F4DD}" type="pres">
      <dgm:prSet presAssocID="{98D3EFB2-85AA-41A8-B1B7-03D42F204210}" presName="parentLeftMargin" presStyleLbl="node1" presStyleIdx="0" presStyleCnt="2"/>
      <dgm:spPr/>
    </dgm:pt>
    <dgm:pt modelId="{7F6B1FB4-08AA-451D-A36C-14C405E9A6B4}" type="pres">
      <dgm:prSet presAssocID="{98D3EFB2-85AA-41A8-B1B7-03D42F204210}" presName="parentText" presStyleLbl="node1" presStyleIdx="1" presStyleCnt="2">
        <dgm:presLayoutVars>
          <dgm:chMax val="0"/>
          <dgm:bulletEnabled val="1"/>
        </dgm:presLayoutVars>
      </dgm:prSet>
      <dgm:spPr/>
    </dgm:pt>
    <dgm:pt modelId="{536589A1-5698-469D-80AA-9FD842F76B44}" type="pres">
      <dgm:prSet presAssocID="{98D3EFB2-85AA-41A8-B1B7-03D42F204210}" presName="negativeSpace" presStyleCnt="0"/>
      <dgm:spPr/>
    </dgm:pt>
    <dgm:pt modelId="{4F589C70-AD83-46F6-B9A0-6399684F29EF}" type="pres">
      <dgm:prSet presAssocID="{98D3EFB2-85AA-41A8-B1B7-03D42F204210}" presName="childText" presStyleLbl="conFgAcc1" presStyleIdx="1" presStyleCnt="2">
        <dgm:presLayoutVars>
          <dgm:bulletEnabled val="1"/>
        </dgm:presLayoutVars>
      </dgm:prSet>
      <dgm:spPr/>
    </dgm:pt>
  </dgm:ptLst>
  <dgm:cxnLst>
    <dgm:cxn modelId="{E76D1801-2F16-4E23-B344-26452765C91E}" type="presOf" srcId="{B1B91E5A-3448-4157-BB84-176FE7611EFF}" destId="{B8B3E8F6-32FA-41CB-990B-2EBF467B54DA}" srcOrd="1" destOrd="0" presId="urn:microsoft.com/office/officeart/2005/8/layout/list1"/>
    <dgm:cxn modelId="{CB41502F-C6A1-4C9C-B632-5A6397A6EB56}" srcId="{98D3EFB2-85AA-41A8-B1B7-03D42F204210}" destId="{C43A698D-A51B-45C1-AEBD-D9D0EC7A1CA3}" srcOrd="0" destOrd="0" parTransId="{9D45C5D6-14DA-4ABF-832A-06A89B3446FE}" sibTransId="{CC839037-BFD7-4155-8639-A05D58263A41}"/>
    <dgm:cxn modelId="{14A8C135-34D7-4CC8-AD73-E94FE6867A99}" type="presOf" srcId="{32C97402-20A9-4252-A74A-A728C4E7EC30}" destId="{4231DC73-DB23-4569-A44F-CECFA9E8F9F5}" srcOrd="0" destOrd="3" presId="urn:microsoft.com/office/officeart/2005/8/layout/list1"/>
    <dgm:cxn modelId="{CD4BD236-42D9-453B-BE12-B4B8DB70DCFB}" srcId="{B1B91E5A-3448-4157-BB84-176FE7611EFF}" destId="{32C97402-20A9-4252-A74A-A728C4E7EC30}" srcOrd="3" destOrd="0" parTransId="{A06B267A-3F14-471D-A81F-42F4663D0027}" sibTransId="{B12911DA-1C2F-419B-B876-459F341F8D6C}"/>
    <dgm:cxn modelId="{7A526B47-2AC6-4DAD-8D68-0CE330D37912}" type="presOf" srcId="{8ACBE316-E44F-46C2-BF6D-9DFFEF955686}" destId="{745E7668-D3F3-4D0B-854F-ECB22F60D885}" srcOrd="0" destOrd="0" presId="urn:microsoft.com/office/officeart/2005/8/layout/list1"/>
    <dgm:cxn modelId="{E7409B58-E750-4234-8086-A012ECCDF06A}" type="presOf" srcId="{673EFB15-B9A5-45EE-BEF6-E7CD2B8BE382}" destId="{4231DC73-DB23-4569-A44F-CECFA9E8F9F5}" srcOrd="0" destOrd="1" presId="urn:microsoft.com/office/officeart/2005/8/layout/list1"/>
    <dgm:cxn modelId="{9E60AC5A-E651-454E-93C3-E72BC66D8F90}" type="presOf" srcId="{85489676-5AFD-44CC-B3DE-4E71F7180116}" destId="{4231DC73-DB23-4569-A44F-CECFA9E8F9F5}" srcOrd="0" destOrd="2" presId="urn:microsoft.com/office/officeart/2005/8/layout/list1"/>
    <dgm:cxn modelId="{24D0FB6C-E32C-4F92-8421-F8FDF8039C45}" type="presOf" srcId="{122FB494-4524-4666-86CF-4DA1373C437A}" destId="{4231DC73-DB23-4569-A44F-CECFA9E8F9F5}" srcOrd="0" destOrd="4" presId="urn:microsoft.com/office/officeart/2005/8/layout/list1"/>
    <dgm:cxn modelId="{F341C679-E9F2-46E5-AC54-0BF96AF782EA}" srcId="{B1B91E5A-3448-4157-BB84-176FE7611EFF}" destId="{85489676-5AFD-44CC-B3DE-4E71F7180116}" srcOrd="2" destOrd="0" parTransId="{54CE9953-4C60-43BB-8A92-AE97C0A1DFDE}" sibTransId="{54FF9E71-1D1F-4971-8619-42E4166B65CE}"/>
    <dgm:cxn modelId="{E3B06A82-BFCB-4C57-B542-76976CA3C27E}" type="presOf" srcId="{98D3EFB2-85AA-41A8-B1B7-03D42F204210}" destId="{3570EF72-A134-4D2B-87EB-9DFEACE2F4DD}" srcOrd="0" destOrd="0" presId="urn:microsoft.com/office/officeart/2005/8/layout/list1"/>
    <dgm:cxn modelId="{9AE9568B-62E2-4DBE-B936-CC419A30E445}" srcId="{8ACBE316-E44F-46C2-BF6D-9DFFEF955686}" destId="{B1B91E5A-3448-4157-BB84-176FE7611EFF}" srcOrd="0" destOrd="0" parTransId="{A3049F89-2078-4286-84D8-06D045465DFA}" sibTransId="{56E02A5B-FB2A-4CBD-B7C4-8C9E6BB63730}"/>
    <dgm:cxn modelId="{FB609693-32B4-43D6-A66C-5EFBEE2BE2FA}" type="presOf" srcId="{98D3EFB2-85AA-41A8-B1B7-03D42F204210}" destId="{7F6B1FB4-08AA-451D-A36C-14C405E9A6B4}" srcOrd="1" destOrd="0" presId="urn:microsoft.com/office/officeart/2005/8/layout/list1"/>
    <dgm:cxn modelId="{A286C795-9816-4261-8AA1-1CE0001B96CA}" srcId="{B1B91E5A-3448-4157-BB84-176FE7611EFF}" destId="{673EFB15-B9A5-45EE-BEF6-E7CD2B8BE382}" srcOrd="1" destOrd="0" parTransId="{86264975-77E3-40F8-8433-361C1B58EEF6}" sibTransId="{EEE2D526-8B80-48C9-956B-99AC73DBAC9A}"/>
    <dgm:cxn modelId="{C8114097-62E8-4586-ABBA-734A03AABD14}" srcId="{B1B91E5A-3448-4157-BB84-176FE7611EFF}" destId="{9ABEF681-6AC3-4736-9E6B-CCEC2A579722}" srcOrd="0" destOrd="0" parTransId="{52E68417-B0A3-4453-8F97-4A02ABD4B9A9}" sibTransId="{D7813F03-6362-43E3-93A9-25E193D78A5A}"/>
    <dgm:cxn modelId="{891718A1-572A-4298-8A6C-6D5FC95B88AE}" type="presOf" srcId="{C43A698D-A51B-45C1-AEBD-D9D0EC7A1CA3}" destId="{4F589C70-AD83-46F6-B9A0-6399684F29EF}" srcOrd="0" destOrd="0" presId="urn:microsoft.com/office/officeart/2005/8/layout/list1"/>
    <dgm:cxn modelId="{703754A4-5497-45BC-A033-2B92512CF1C3}" srcId="{B1B91E5A-3448-4157-BB84-176FE7611EFF}" destId="{122FB494-4524-4666-86CF-4DA1373C437A}" srcOrd="4" destOrd="0" parTransId="{A242F1CB-263A-4AB9-A483-884C1059C69C}" sibTransId="{5A1E61EA-E886-4592-91C1-70D40529BC63}"/>
    <dgm:cxn modelId="{98DEC8BE-5221-45F0-B101-601EBC7164F2}" type="presOf" srcId="{B1B91E5A-3448-4157-BB84-176FE7611EFF}" destId="{B152DFF5-245F-47AB-8F7F-6D92BAB103BA}" srcOrd="0" destOrd="0" presId="urn:microsoft.com/office/officeart/2005/8/layout/list1"/>
    <dgm:cxn modelId="{27D1C0C6-BA91-424C-BB76-AFA85CB6CF87}" type="presOf" srcId="{D5F4CD9A-A561-465D-8E7B-4149D243BC33}" destId="{4231DC73-DB23-4569-A44F-CECFA9E8F9F5}" srcOrd="0" destOrd="5" presId="urn:microsoft.com/office/officeart/2005/8/layout/list1"/>
    <dgm:cxn modelId="{87E86BC7-2A3E-4299-BE6E-A672D4B43018}" srcId="{8ACBE316-E44F-46C2-BF6D-9DFFEF955686}" destId="{98D3EFB2-85AA-41A8-B1B7-03D42F204210}" srcOrd="1" destOrd="0" parTransId="{50AA3D71-9D76-4BE9-8816-DED09E702C7E}" sibTransId="{3D210013-F986-4FC8-B7ED-08801445ECE1}"/>
    <dgm:cxn modelId="{B81794CB-EFAC-44D4-95F8-E182CF2F113F}" srcId="{B1B91E5A-3448-4157-BB84-176FE7611EFF}" destId="{D5F4CD9A-A561-465D-8E7B-4149D243BC33}" srcOrd="5" destOrd="0" parTransId="{92FD117B-3281-4660-B04E-21B52008A563}" sibTransId="{DFC54CE4-C83C-4547-AB6C-D81B95A8DF06}"/>
    <dgm:cxn modelId="{B4C527D8-5FB9-4644-B7F8-BB472BA5CE90}" srcId="{98D3EFB2-85AA-41A8-B1B7-03D42F204210}" destId="{BEB9F521-3389-4C80-A30D-1D114123F5A3}" srcOrd="1" destOrd="0" parTransId="{C22F1CCC-6B33-4FC9-BC99-89AA50E7C07B}" sibTransId="{9229A583-BD4C-4D63-BF14-092D34B5B3BE}"/>
    <dgm:cxn modelId="{2CAD9BF9-6F80-40E1-AE60-039DA4D3FB4F}" type="presOf" srcId="{9ABEF681-6AC3-4736-9E6B-CCEC2A579722}" destId="{4231DC73-DB23-4569-A44F-CECFA9E8F9F5}" srcOrd="0" destOrd="0" presId="urn:microsoft.com/office/officeart/2005/8/layout/list1"/>
    <dgm:cxn modelId="{0D6743FF-D77E-4957-8B0F-3481EED1571E}" type="presOf" srcId="{BEB9F521-3389-4C80-A30D-1D114123F5A3}" destId="{4F589C70-AD83-46F6-B9A0-6399684F29EF}" srcOrd="0" destOrd="1" presId="urn:microsoft.com/office/officeart/2005/8/layout/list1"/>
    <dgm:cxn modelId="{7780B3B2-D419-41CD-B2A9-F37570EC5FE5}" type="presParOf" srcId="{745E7668-D3F3-4D0B-854F-ECB22F60D885}" destId="{19F08C9A-966C-4A82-BFB7-18FB7A35E92B}" srcOrd="0" destOrd="0" presId="urn:microsoft.com/office/officeart/2005/8/layout/list1"/>
    <dgm:cxn modelId="{7E444DBB-B667-4773-9A73-5595036D73DF}" type="presParOf" srcId="{19F08C9A-966C-4A82-BFB7-18FB7A35E92B}" destId="{B152DFF5-245F-47AB-8F7F-6D92BAB103BA}" srcOrd="0" destOrd="0" presId="urn:microsoft.com/office/officeart/2005/8/layout/list1"/>
    <dgm:cxn modelId="{B4BE2593-9295-481E-9F30-028FDFA4C51B}" type="presParOf" srcId="{19F08C9A-966C-4A82-BFB7-18FB7A35E92B}" destId="{B8B3E8F6-32FA-41CB-990B-2EBF467B54DA}" srcOrd="1" destOrd="0" presId="urn:microsoft.com/office/officeart/2005/8/layout/list1"/>
    <dgm:cxn modelId="{B42B6FD1-BBD4-4F38-80E2-B83D7DE37500}" type="presParOf" srcId="{745E7668-D3F3-4D0B-854F-ECB22F60D885}" destId="{3446290B-2C89-48FF-87F2-54A9DC5EC9E5}" srcOrd="1" destOrd="0" presId="urn:microsoft.com/office/officeart/2005/8/layout/list1"/>
    <dgm:cxn modelId="{D4A1B9A8-D3BF-463B-8312-9F8B6256463F}" type="presParOf" srcId="{745E7668-D3F3-4D0B-854F-ECB22F60D885}" destId="{4231DC73-DB23-4569-A44F-CECFA9E8F9F5}" srcOrd="2" destOrd="0" presId="urn:microsoft.com/office/officeart/2005/8/layout/list1"/>
    <dgm:cxn modelId="{FB6499DC-3992-4194-9BEE-84BD9032E5A0}" type="presParOf" srcId="{745E7668-D3F3-4D0B-854F-ECB22F60D885}" destId="{C34DFB6C-A43A-4502-A9D3-7FFC9B023ECC}" srcOrd="3" destOrd="0" presId="urn:microsoft.com/office/officeart/2005/8/layout/list1"/>
    <dgm:cxn modelId="{FA175AE7-F73C-49FD-B666-71369E95CAB8}" type="presParOf" srcId="{745E7668-D3F3-4D0B-854F-ECB22F60D885}" destId="{BBB06511-8D31-4671-B195-B72C39A9F7C2}" srcOrd="4" destOrd="0" presId="urn:microsoft.com/office/officeart/2005/8/layout/list1"/>
    <dgm:cxn modelId="{630C7E9F-DA85-41B4-85BA-D835ED8D1DCD}" type="presParOf" srcId="{BBB06511-8D31-4671-B195-B72C39A9F7C2}" destId="{3570EF72-A134-4D2B-87EB-9DFEACE2F4DD}" srcOrd="0" destOrd="0" presId="urn:microsoft.com/office/officeart/2005/8/layout/list1"/>
    <dgm:cxn modelId="{B70B9C93-01D5-4F8B-9F3D-973E7E37BD71}" type="presParOf" srcId="{BBB06511-8D31-4671-B195-B72C39A9F7C2}" destId="{7F6B1FB4-08AA-451D-A36C-14C405E9A6B4}" srcOrd="1" destOrd="0" presId="urn:microsoft.com/office/officeart/2005/8/layout/list1"/>
    <dgm:cxn modelId="{96C664B7-9B20-4DA9-8934-6B605B71D92A}" type="presParOf" srcId="{745E7668-D3F3-4D0B-854F-ECB22F60D885}" destId="{536589A1-5698-469D-80AA-9FD842F76B44}" srcOrd="5" destOrd="0" presId="urn:microsoft.com/office/officeart/2005/8/layout/list1"/>
    <dgm:cxn modelId="{6A1E6D81-1E7A-4D3B-9C89-4173F859A642}" type="presParOf" srcId="{745E7668-D3F3-4D0B-854F-ECB22F60D885}" destId="{4F589C70-AD83-46F6-B9A0-6399684F29EF}"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79F9E2-9EC5-45EC-921A-FEA27BD31358}"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852B14-6B5A-4A12-8E81-1229808F6B61}">
      <dgm:prSet/>
      <dgm:spPr/>
      <dgm:t>
        <a:bodyPr/>
        <a:lstStyle/>
        <a:p>
          <a:pPr>
            <a:lnSpc>
              <a:spcPct val="100000"/>
            </a:lnSpc>
          </a:pPr>
          <a:r>
            <a:rPr lang="en-US">
              <a:hlinkClick xmlns:r="http://schemas.openxmlformats.org/officeDocument/2006/relationships" r:id="rId1"/>
            </a:rPr>
            <a:t>Yahoo Finance</a:t>
          </a:r>
          <a:endParaRPr lang="en-US"/>
        </a:p>
      </dgm:t>
    </dgm:pt>
    <dgm:pt modelId="{0E449CFD-6441-44D7-B4E6-00FE355AEBCA}" type="parTrans" cxnId="{4C1D9A8F-E464-4443-A164-79C6B084F730}">
      <dgm:prSet/>
      <dgm:spPr/>
      <dgm:t>
        <a:bodyPr/>
        <a:lstStyle/>
        <a:p>
          <a:endParaRPr lang="en-US"/>
        </a:p>
      </dgm:t>
    </dgm:pt>
    <dgm:pt modelId="{44F4D1D6-D45D-4C74-8BA1-CCC458FF59CE}" type="sibTrans" cxnId="{4C1D9A8F-E464-4443-A164-79C6B084F730}">
      <dgm:prSet/>
      <dgm:spPr/>
      <dgm:t>
        <a:bodyPr/>
        <a:lstStyle/>
        <a:p>
          <a:endParaRPr lang="en-US"/>
        </a:p>
      </dgm:t>
    </dgm:pt>
    <dgm:pt modelId="{6DC73803-589C-431E-B7F7-3B7F69617504}">
      <dgm:prSet/>
      <dgm:spPr/>
      <dgm:t>
        <a:bodyPr/>
        <a:lstStyle/>
        <a:p>
          <a:pPr>
            <a:lnSpc>
              <a:spcPct val="100000"/>
            </a:lnSpc>
          </a:pPr>
          <a:r>
            <a:rPr lang="en-US">
              <a:hlinkClick xmlns:r="http://schemas.openxmlformats.org/officeDocument/2006/relationships" r:id="rId2"/>
            </a:rPr>
            <a:t>JPMorganChase &amp; Co</a:t>
          </a:r>
          <a:endParaRPr lang="en-US"/>
        </a:p>
      </dgm:t>
    </dgm:pt>
    <dgm:pt modelId="{30478E82-BA44-4CFC-B98D-A062617B3009}" type="parTrans" cxnId="{3CE35022-EF70-4E1D-AD19-47231098963B}">
      <dgm:prSet/>
      <dgm:spPr/>
      <dgm:t>
        <a:bodyPr/>
        <a:lstStyle/>
        <a:p>
          <a:endParaRPr lang="en-US"/>
        </a:p>
      </dgm:t>
    </dgm:pt>
    <dgm:pt modelId="{E6B03862-98B8-4A50-B9DA-407079E606A1}" type="sibTrans" cxnId="{3CE35022-EF70-4E1D-AD19-47231098963B}">
      <dgm:prSet/>
      <dgm:spPr/>
      <dgm:t>
        <a:bodyPr/>
        <a:lstStyle/>
        <a:p>
          <a:endParaRPr lang="en-US"/>
        </a:p>
      </dgm:t>
    </dgm:pt>
    <dgm:pt modelId="{259A83E6-C910-4BC5-A501-D98C4B9A59A5}">
      <dgm:prSet/>
      <dgm:spPr/>
      <dgm:t>
        <a:bodyPr/>
        <a:lstStyle/>
        <a:p>
          <a:pPr>
            <a:lnSpc>
              <a:spcPct val="100000"/>
            </a:lnSpc>
          </a:pPr>
          <a:r>
            <a:rPr lang="en-US">
              <a:hlinkClick xmlns:r="http://schemas.openxmlformats.org/officeDocument/2006/relationships" r:id="rId3"/>
            </a:rPr>
            <a:t>Wikipedia</a:t>
          </a:r>
          <a:endParaRPr lang="en-US"/>
        </a:p>
      </dgm:t>
    </dgm:pt>
    <dgm:pt modelId="{D1401B31-7C2D-4D8D-8A60-E91C16E85432}" type="parTrans" cxnId="{8AB48F3D-40B3-41CF-B8C4-C567810840F0}">
      <dgm:prSet/>
      <dgm:spPr/>
      <dgm:t>
        <a:bodyPr/>
        <a:lstStyle/>
        <a:p>
          <a:endParaRPr lang="en-US"/>
        </a:p>
      </dgm:t>
    </dgm:pt>
    <dgm:pt modelId="{53F27EF1-D8D5-4600-9735-3571851FE1AC}" type="sibTrans" cxnId="{8AB48F3D-40B3-41CF-B8C4-C567810840F0}">
      <dgm:prSet/>
      <dgm:spPr/>
      <dgm:t>
        <a:bodyPr/>
        <a:lstStyle/>
        <a:p>
          <a:endParaRPr lang="en-US"/>
        </a:p>
      </dgm:t>
    </dgm:pt>
    <dgm:pt modelId="{3DA997A3-E4E1-40BF-BAD3-41D4649BB2B7}">
      <dgm:prSet/>
      <dgm:spPr/>
      <dgm:t>
        <a:bodyPr/>
        <a:lstStyle/>
        <a:p>
          <a:pPr>
            <a:lnSpc>
              <a:spcPct val="100000"/>
            </a:lnSpc>
          </a:pPr>
          <a:r>
            <a:rPr lang="en-US">
              <a:hlinkClick xmlns:r="http://schemas.openxmlformats.org/officeDocument/2006/relationships" r:id="rId4"/>
            </a:rPr>
            <a:t>Datacamp</a:t>
          </a:r>
          <a:endParaRPr lang="en-US"/>
        </a:p>
      </dgm:t>
    </dgm:pt>
    <dgm:pt modelId="{44F3CF3C-7420-4451-8F01-B113CA1068EC}" type="parTrans" cxnId="{01570C7E-1401-4B4F-BB08-8C996E2264E7}">
      <dgm:prSet/>
      <dgm:spPr/>
      <dgm:t>
        <a:bodyPr/>
        <a:lstStyle/>
        <a:p>
          <a:endParaRPr lang="en-US"/>
        </a:p>
      </dgm:t>
    </dgm:pt>
    <dgm:pt modelId="{BE7A7AD3-B891-4E61-85F1-0B78D39A931D}" type="sibTrans" cxnId="{01570C7E-1401-4B4F-BB08-8C996E2264E7}">
      <dgm:prSet/>
      <dgm:spPr/>
      <dgm:t>
        <a:bodyPr/>
        <a:lstStyle/>
        <a:p>
          <a:endParaRPr lang="en-US"/>
        </a:p>
      </dgm:t>
    </dgm:pt>
    <dgm:pt modelId="{48A2FE39-55FC-4D62-9B0D-CDCEF3AC43E2}" type="pres">
      <dgm:prSet presAssocID="{B379F9E2-9EC5-45EC-921A-FEA27BD31358}" presName="root" presStyleCnt="0">
        <dgm:presLayoutVars>
          <dgm:dir/>
          <dgm:resizeHandles val="exact"/>
        </dgm:presLayoutVars>
      </dgm:prSet>
      <dgm:spPr/>
    </dgm:pt>
    <dgm:pt modelId="{8C08F9B5-44FA-4013-B0C0-D71EB23C6679}" type="pres">
      <dgm:prSet presAssocID="{41852B14-6B5A-4A12-8E81-1229808F6B61}" presName="compNode" presStyleCnt="0"/>
      <dgm:spPr/>
    </dgm:pt>
    <dgm:pt modelId="{2867EE05-C35B-498A-9173-BE6C4D7E96C6}" type="pres">
      <dgm:prSet presAssocID="{41852B14-6B5A-4A12-8E81-1229808F6B61}"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8C63F7A-E761-4F73-8502-BC988492E8D4}" type="pres">
      <dgm:prSet presAssocID="{41852B14-6B5A-4A12-8E81-1229808F6B61}" presName="spaceRect" presStyleCnt="0"/>
      <dgm:spPr/>
    </dgm:pt>
    <dgm:pt modelId="{868BDECE-4B42-49AF-A656-4287662A4BDB}" type="pres">
      <dgm:prSet presAssocID="{41852B14-6B5A-4A12-8E81-1229808F6B61}" presName="textRect" presStyleLbl="revTx" presStyleIdx="0" presStyleCnt="4">
        <dgm:presLayoutVars>
          <dgm:chMax val="1"/>
          <dgm:chPref val="1"/>
        </dgm:presLayoutVars>
      </dgm:prSet>
      <dgm:spPr/>
    </dgm:pt>
    <dgm:pt modelId="{D7272B60-3A3B-4904-859E-067A3877D4D0}" type="pres">
      <dgm:prSet presAssocID="{44F4D1D6-D45D-4C74-8BA1-CCC458FF59CE}" presName="sibTrans" presStyleCnt="0"/>
      <dgm:spPr/>
    </dgm:pt>
    <dgm:pt modelId="{59305703-CDE1-4FE5-8FB2-7ABD74C31D06}" type="pres">
      <dgm:prSet presAssocID="{6DC73803-589C-431E-B7F7-3B7F69617504}" presName="compNode" presStyleCnt="0"/>
      <dgm:spPr/>
    </dgm:pt>
    <dgm:pt modelId="{B7A534CA-8429-4598-90BB-B62B68876341}" type="pres">
      <dgm:prSet presAssocID="{6DC73803-589C-431E-B7F7-3B7F69617504}"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B21BDF0E-5315-481B-B3E6-930D646723CB}" type="pres">
      <dgm:prSet presAssocID="{6DC73803-589C-431E-B7F7-3B7F69617504}" presName="spaceRect" presStyleCnt="0"/>
      <dgm:spPr/>
    </dgm:pt>
    <dgm:pt modelId="{1DE582A7-6666-4EE0-ADFF-156377957298}" type="pres">
      <dgm:prSet presAssocID="{6DC73803-589C-431E-B7F7-3B7F69617504}" presName="textRect" presStyleLbl="revTx" presStyleIdx="1" presStyleCnt="4">
        <dgm:presLayoutVars>
          <dgm:chMax val="1"/>
          <dgm:chPref val="1"/>
        </dgm:presLayoutVars>
      </dgm:prSet>
      <dgm:spPr/>
    </dgm:pt>
    <dgm:pt modelId="{9A164A28-B47A-4262-A6FE-451B0D5F8A06}" type="pres">
      <dgm:prSet presAssocID="{E6B03862-98B8-4A50-B9DA-407079E606A1}" presName="sibTrans" presStyleCnt="0"/>
      <dgm:spPr/>
    </dgm:pt>
    <dgm:pt modelId="{57B3C7D4-C14F-48DF-BDEB-742B4BCF55EB}" type="pres">
      <dgm:prSet presAssocID="{259A83E6-C910-4BC5-A501-D98C4B9A59A5}" presName="compNode" presStyleCnt="0"/>
      <dgm:spPr/>
    </dgm:pt>
    <dgm:pt modelId="{DDA98559-F359-4B68-8993-86FCDB2CA745}" type="pres">
      <dgm:prSet presAssocID="{259A83E6-C910-4BC5-A501-D98C4B9A59A5}"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65E908C5-9EA9-4E47-AD8F-F7BDE7637701}" type="pres">
      <dgm:prSet presAssocID="{259A83E6-C910-4BC5-A501-D98C4B9A59A5}" presName="spaceRect" presStyleCnt="0"/>
      <dgm:spPr/>
    </dgm:pt>
    <dgm:pt modelId="{F64E861B-9DB5-470E-963D-2439BCCEE629}" type="pres">
      <dgm:prSet presAssocID="{259A83E6-C910-4BC5-A501-D98C4B9A59A5}" presName="textRect" presStyleLbl="revTx" presStyleIdx="2" presStyleCnt="4">
        <dgm:presLayoutVars>
          <dgm:chMax val="1"/>
          <dgm:chPref val="1"/>
        </dgm:presLayoutVars>
      </dgm:prSet>
      <dgm:spPr/>
    </dgm:pt>
    <dgm:pt modelId="{F2F34F5E-EBA3-499C-97CC-AB071140DEAD}" type="pres">
      <dgm:prSet presAssocID="{53F27EF1-D8D5-4600-9735-3571851FE1AC}" presName="sibTrans" presStyleCnt="0"/>
      <dgm:spPr/>
    </dgm:pt>
    <dgm:pt modelId="{F3D2190F-3A5E-4494-8409-EB94A7A739EB}" type="pres">
      <dgm:prSet presAssocID="{3DA997A3-E4E1-40BF-BAD3-41D4649BB2B7}" presName="compNode" presStyleCnt="0"/>
      <dgm:spPr/>
    </dgm:pt>
    <dgm:pt modelId="{6CAA9D1B-7AD4-4AC5-B14E-59564E0F5506}" type="pres">
      <dgm:prSet presAssocID="{3DA997A3-E4E1-40BF-BAD3-41D4649BB2B7}"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4C77DB3A-8B8A-4B3D-8782-BE2758A9474A}" type="pres">
      <dgm:prSet presAssocID="{3DA997A3-E4E1-40BF-BAD3-41D4649BB2B7}" presName="spaceRect" presStyleCnt="0"/>
      <dgm:spPr/>
    </dgm:pt>
    <dgm:pt modelId="{73F38C58-BB82-44CB-927D-A305BD3FFA8D}" type="pres">
      <dgm:prSet presAssocID="{3DA997A3-E4E1-40BF-BAD3-41D4649BB2B7}" presName="textRect" presStyleLbl="revTx" presStyleIdx="3" presStyleCnt="4">
        <dgm:presLayoutVars>
          <dgm:chMax val="1"/>
          <dgm:chPref val="1"/>
        </dgm:presLayoutVars>
      </dgm:prSet>
      <dgm:spPr/>
    </dgm:pt>
  </dgm:ptLst>
  <dgm:cxnLst>
    <dgm:cxn modelId="{75FF810E-61F4-40F3-8CA7-EE812F34823E}" type="presOf" srcId="{6DC73803-589C-431E-B7F7-3B7F69617504}" destId="{1DE582A7-6666-4EE0-ADFF-156377957298}" srcOrd="0" destOrd="0" presId="urn:microsoft.com/office/officeart/2018/2/layout/IconLabelList"/>
    <dgm:cxn modelId="{3CE35022-EF70-4E1D-AD19-47231098963B}" srcId="{B379F9E2-9EC5-45EC-921A-FEA27BD31358}" destId="{6DC73803-589C-431E-B7F7-3B7F69617504}" srcOrd="1" destOrd="0" parTransId="{30478E82-BA44-4CFC-B98D-A062617B3009}" sibTransId="{E6B03862-98B8-4A50-B9DA-407079E606A1}"/>
    <dgm:cxn modelId="{2658422F-1C93-4993-B404-1FEC8D8B24FE}" type="presOf" srcId="{3DA997A3-E4E1-40BF-BAD3-41D4649BB2B7}" destId="{73F38C58-BB82-44CB-927D-A305BD3FFA8D}" srcOrd="0" destOrd="0" presId="urn:microsoft.com/office/officeart/2018/2/layout/IconLabelList"/>
    <dgm:cxn modelId="{8AB48F3D-40B3-41CF-B8C4-C567810840F0}" srcId="{B379F9E2-9EC5-45EC-921A-FEA27BD31358}" destId="{259A83E6-C910-4BC5-A501-D98C4B9A59A5}" srcOrd="2" destOrd="0" parTransId="{D1401B31-7C2D-4D8D-8A60-E91C16E85432}" sibTransId="{53F27EF1-D8D5-4600-9735-3571851FE1AC}"/>
    <dgm:cxn modelId="{01570C7E-1401-4B4F-BB08-8C996E2264E7}" srcId="{B379F9E2-9EC5-45EC-921A-FEA27BD31358}" destId="{3DA997A3-E4E1-40BF-BAD3-41D4649BB2B7}" srcOrd="3" destOrd="0" parTransId="{44F3CF3C-7420-4451-8F01-B113CA1068EC}" sibTransId="{BE7A7AD3-B891-4E61-85F1-0B78D39A931D}"/>
    <dgm:cxn modelId="{4C1D9A8F-E464-4443-A164-79C6B084F730}" srcId="{B379F9E2-9EC5-45EC-921A-FEA27BD31358}" destId="{41852B14-6B5A-4A12-8E81-1229808F6B61}" srcOrd="0" destOrd="0" parTransId="{0E449CFD-6441-44D7-B4E6-00FE355AEBCA}" sibTransId="{44F4D1D6-D45D-4C74-8BA1-CCC458FF59CE}"/>
    <dgm:cxn modelId="{73056995-1621-4048-8726-D6F010B85D36}" type="presOf" srcId="{B379F9E2-9EC5-45EC-921A-FEA27BD31358}" destId="{48A2FE39-55FC-4D62-9B0D-CDCEF3AC43E2}" srcOrd="0" destOrd="0" presId="urn:microsoft.com/office/officeart/2018/2/layout/IconLabelList"/>
    <dgm:cxn modelId="{8E556CB8-2F4F-4E0B-B9AC-246278030D89}" type="presOf" srcId="{41852B14-6B5A-4A12-8E81-1229808F6B61}" destId="{868BDECE-4B42-49AF-A656-4287662A4BDB}" srcOrd="0" destOrd="0" presId="urn:microsoft.com/office/officeart/2018/2/layout/IconLabelList"/>
    <dgm:cxn modelId="{B99446FD-67E7-4920-BE3C-DA10DE4876CF}" type="presOf" srcId="{259A83E6-C910-4BC5-A501-D98C4B9A59A5}" destId="{F64E861B-9DB5-470E-963D-2439BCCEE629}" srcOrd="0" destOrd="0" presId="urn:microsoft.com/office/officeart/2018/2/layout/IconLabelList"/>
    <dgm:cxn modelId="{224775BB-46F0-490C-8DF3-4E495722CDAB}" type="presParOf" srcId="{48A2FE39-55FC-4D62-9B0D-CDCEF3AC43E2}" destId="{8C08F9B5-44FA-4013-B0C0-D71EB23C6679}" srcOrd="0" destOrd="0" presId="urn:microsoft.com/office/officeart/2018/2/layout/IconLabelList"/>
    <dgm:cxn modelId="{6533679C-8615-4157-8836-2D93ADDAED59}" type="presParOf" srcId="{8C08F9B5-44FA-4013-B0C0-D71EB23C6679}" destId="{2867EE05-C35B-498A-9173-BE6C4D7E96C6}" srcOrd="0" destOrd="0" presId="urn:microsoft.com/office/officeart/2018/2/layout/IconLabelList"/>
    <dgm:cxn modelId="{7ABEA419-91B2-45A0-AE8F-2EE90CCB8219}" type="presParOf" srcId="{8C08F9B5-44FA-4013-B0C0-D71EB23C6679}" destId="{C8C63F7A-E761-4F73-8502-BC988492E8D4}" srcOrd="1" destOrd="0" presId="urn:microsoft.com/office/officeart/2018/2/layout/IconLabelList"/>
    <dgm:cxn modelId="{3286FB61-5CDD-48C7-9D65-2D9B50599327}" type="presParOf" srcId="{8C08F9B5-44FA-4013-B0C0-D71EB23C6679}" destId="{868BDECE-4B42-49AF-A656-4287662A4BDB}" srcOrd="2" destOrd="0" presId="urn:microsoft.com/office/officeart/2018/2/layout/IconLabelList"/>
    <dgm:cxn modelId="{910001D4-9F1E-4EA2-99B8-B9E0721131E4}" type="presParOf" srcId="{48A2FE39-55FC-4D62-9B0D-CDCEF3AC43E2}" destId="{D7272B60-3A3B-4904-859E-067A3877D4D0}" srcOrd="1" destOrd="0" presId="urn:microsoft.com/office/officeart/2018/2/layout/IconLabelList"/>
    <dgm:cxn modelId="{9EB1EE66-B6D1-4421-B077-A7682720C6E5}" type="presParOf" srcId="{48A2FE39-55FC-4D62-9B0D-CDCEF3AC43E2}" destId="{59305703-CDE1-4FE5-8FB2-7ABD74C31D06}" srcOrd="2" destOrd="0" presId="urn:microsoft.com/office/officeart/2018/2/layout/IconLabelList"/>
    <dgm:cxn modelId="{F0FB9ACB-4B56-4CD8-AA4E-A38B45278928}" type="presParOf" srcId="{59305703-CDE1-4FE5-8FB2-7ABD74C31D06}" destId="{B7A534CA-8429-4598-90BB-B62B68876341}" srcOrd="0" destOrd="0" presId="urn:microsoft.com/office/officeart/2018/2/layout/IconLabelList"/>
    <dgm:cxn modelId="{751F6708-664C-466D-9C1F-B931B0A14D03}" type="presParOf" srcId="{59305703-CDE1-4FE5-8FB2-7ABD74C31D06}" destId="{B21BDF0E-5315-481B-B3E6-930D646723CB}" srcOrd="1" destOrd="0" presId="urn:microsoft.com/office/officeart/2018/2/layout/IconLabelList"/>
    <dgm:cxn modelId="{A21421B8-15C0-42A3-8CE4-F0DEA49A7CF7}" type="presParOf" srcId="{59305703-CDE1-4FE5-8FB2-7ABD74C31D06}" destId="{1DE582A7-6666-4EE0-ADFF-156377957298}" srcOrd="2" destOrd="0" presId="urn:microsoft.com/office/officeart/2018/2/layout/IconLabelList"/>
    <dgm:cxn modelId="{01DA59CC-DE64-4CA0-8723-0FAE68C3C7C9}" type="presParOf" srcId="{48A2FE39-55FC-4D62-9B0D-CDCEF3AC43E2}" destId="{9A164A28-B47A-4262-A6FE-451B0D5F8A06}" srcOrd="3" destOrd="0" presId="urn:microsoft.com/office/officeart/2018/2/layout/IconLabelList"/>
    <dgm:cxn modelId="{6ECB89D8-6F63-41C4-9AA5-95505EF8093D}" type="presParOf" srcId="{48A2FE39-55FC-4D62-9B0D-CDCEF3AC43E2}" destId="{57B3C7D4-C14F-48DF-BDEB-742B4BCF55EB}" srcOrd="4" destOrd="0" presId="urn:microsoft.com/office/officeart/2018/2/layout/IconLabelList"/>
    <dgm:cxn modelId="{79E475DD-1D45-4626-BF88-571B367C0CCD}" type="presParOf" srcId="{57B3C7D4-C14F-48DF-BDEB-742B4BCF55EB}" destId="{DDA98559-F359-4B68-8993-86FCDB2CA745}" srcOrd="0" destOrd="0" presId="urn:microsoft.com/office/officeart/2018/2/layout/IconLabelList"/>
    <dgm:cxn modelId="{B3A9E5EC-751D-44A1-8ECB-225485400FA9}" type="presParOf" srcId="{57B3C7D4-C14F-48DF-BDEB-742B4BCF55EB}" destId="{65E908C5-9EA9-4E47-AD8F-F7BDE7637701}" srcOrd="1" destOrd="0" presId="urn:microsoft.com/office/officeart/2018/2/layout/IconLabelList"/>
    <dgm:cxn modelId="{5B2AA503-8BFD-4783-A1BE-7AFA8A431A16}" type="presParOf" srcId="{57B3C7D4-C14F-48DF-BDEB-742B4BCF55EB}" destId="{F64E861B-9DB5-470E-963D-2439BCCEE629}" srcOrd="2" destOrd="0" presId="urn:microsoft.com/office/officeart/2018/2/layout/IconLabelList"/>
    <dgm:cxn modelId="{05BC20A1-3017-4E1B-9FCB-42EA5817ABB1}" type="presParOf" srcId="{48A2FE39-55FC-4D62-9B0D-CDCEF3AC43E2}" destId="{F2F34F5E-EBA3-499C-97CC-AB071140DEAD}" srcOrd="5" destOrd="0" presId="urn:microsoft.com/office/officeart/2018/2/layout/IconLabelList"/>
    <dgm:cxn modelId="{AB06647D-F269-4959-BFBE-D97643C20AD7}" type="presParOf" srcId="{48A2FE39-55FC-4D62-9B0D-CDCEF3AC43E2}" destId="{F3D2190F-3A5E-4494-8409-EB94A7A739EB}" srcOrd="6" destOrd="0" presId="urn:microsoft.com/office/officeart/2018/2/layout/IconLabelList"/>
    <dgm:cxn modelId="{12A2D2CF-C785-4A90-98AD-FA35732454CB}" type="presParOf" srcId="{F3D2190F-3A5E-4494-8409-EB94A7A739EB}" destId="{6CAA9D1B-7AD4-4AC5-B14E-59564E0F5506}" srcOrd="0" destOrd="0" presId="urn:microsoft.com/office/officeart/2018/2/layout/IconLabelList"/>
    <dgm:cxn modelId="{9CD9BA01-0C72-49EB-A4C2-EBB6ABB4CE0D}" type="presParOf" srcId="{F3D2190F-3A5E-4494-8409-EB94A7A739EB}" destId="{4C77DB3A-8B8A-4B3D-8782-BE2758A9474A}" srcOrd="1" destOrd="0" presId="urn:microsoft.com/office/officeart/2018/2/layout/IconLabelList"/>
    <dgm:cxn modelId="{40B2BB35-35EB-4F60-BDE2-60DBE52B85F9}" type="presParOf" srcId="{F3D2190F-3A5E-4494-8409-EB94A7A739EB}" destId="{73F38C58-BB82-44CB-927D-A305BD3FFA8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3D92D-B665-4B3F-A341-515B1E1DA7EF}">
      <dsp:nvSpPr>
        <dsp:cNvPr id="0" name=""/>
        <dsp:cNvSpPr/>
      </dsp:nvSpPr>
      <dsp:spPr>
        <a:xfrm>
          <a:off x="0" y="682"/>
          <a:ext cx="6572250" cy="15961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CE9946-8F99-4E94-BF5F-C0DBA81DF69C}">
      <dsp:nvSpPr>
        <dsp:cNvPr id="0" name=""/>
        <dsp:cNvSpPr/>
      </dsp:nvSpPr>
      <dsp:spPr>
        <a:xfrm>
          <a:off x="482844" y="359822"/>
          <a:ext cx="877899" cy="877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32D02-5F55-4E77-9610-5E0C55D22095}">
      <dsp:nvSpPr>
        <dsp:cNvPr id="0" name=""/>
        <dsp:cNvSpPr/>
      </dsp:nvSpPr>
      <dsp:spPr>
        <a:xfrm>
          <a:off x="1843589" y="682"/>
          <a:ext cx="4728660" cy="159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29" tIns="168929" rIns="168929" bIns="168929" numCol="1" spcCol="1270" anchor="ctr" anchorCtr="0">
          <a:noAutofit/>
        </a:bodyPr>
        <a:lstStyle/>
        <a:p>
          <a:pPr marL="0" lvl="0" indent="0" algn="l" defTabSz="933450">
            <a:lnSpc>
              <a:spcPct val="100000"/>
            </a:lnSpc>
            <a:spcBef>
              <a:spcPct val="0"/>
            </a:spcBef>
            <a:spcAft>
              <a:spcPct val="35000"/>
            </a:spcAft>
            <a:buNone/>
          </a:pPr>
          <a:r>
            <a:rPr lang="en-US" sz="2100" kern="1200"/>
            <a:t>To assess the price dynamics of JPM stock over the period of 4 years using visualizations</a:t>
          </a:r>
        </a:p>
      </dsp:txBody>
      <dsp:txXfrm>
        <a:off x="1843589" y="682"/>
        <a:ext cx="4728660" cy="1596181"/>
      </dsp:txXfrm>
    </dsp:sp>
    <dsp:sp modelId="{00344499-57E8-49D9-A4A1-C9476D774E81}">
      <dsp:nvSpPr>
        <dsp:cNvPr id="0" name=""/>
        <dsp:cNvSpPr/>
      </dsp:nvSpPr>
      <dsp:spPr>
        <a:xfrm>
          <a:off x="0" y="1995909"/>
          <a:ext cx="6572250" cy="15961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7E89B-6A17-421C-AE97-AD75F4C6822A}">
      <dsp:nvSpPr>
        <dsp:cNvPr id="0" name=""/>
        <dsp:cNvSpPr/>
      </dsp:nvSpPr>
      <dsp:spPr>
        <a:xfrm>
          <a:off x="482844" y="2355050"/>
          <a:ext cx="877899" cy="877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9436A-7B5E-4B7D-831A-FB9AE37C8526}">
      <dsp:nvSpPr>
        <dsp:cNvPr id="0" name=""/>
        <dsp:cNvSpPr/>
      </dsp:nvSpPr>
      <dsp:spPr>
        <a:xfrm>
          <a:off x="1843589" y="1995909"/>
          <a:ext cx="4728660" cy="159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29" tIns="168929" rIns="168929" bIns="168929" numCol="1" spcCol="1270" anchor="ctr" anchorCtr="0">
          <a:noAutofit/>
        </a:bodyPr>
        <a:lstStyle/>
        <a:p>
          <a:pPr marL="0" lvl="0" indent="0" algn="l" defTabSz="933450">
            <a:lnSpc>
              <a:spcPct val="100000"/>
            </a:lnSpc>
            <a:spcBef>
              <a:spcPct val="0"/>
            </a:spcBef>
            <a:spcAft>
              <a:spcPct val="35000"/>
            </a:spcAft>
            <a:buNone/>
          </a:pPr>
          <a:r>
            <a:rPr lang="en-US" sz="2100" kern="1200"/>
            <a:t>To study various candidate models and algorithms to get the Error Metrics (R-Squared and RMSE)</a:t>
          </a:r>
        </a:p>
      </dsp:txBody>
      <dsp:txXfrm>
        <a:off x="1843589" y="1995909"/>
        <a:ext cx="4728660" cy="1596181"/>
      </dsp:txXfrm>
    </dsp:sp>
    <dsp:sp modelId="{ADFD17EF-D6F4-4D45-8483-470571DA32E3}">
      <dsp:nvSpPr>
        <dsp:cNvPr id="0" name=""/>
        <dsp:cNvSpPr/>
      </dsp:nvSpPr>
      <dsp:spPr>
        <a:xfrm>
          <a:off x="0" y="3991136"/>
          <a:ext cx="6572250" cy="15961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6D84BE-A94A-484D-B546-7758CBFAC279}">
      <dsp:nvSpPr>
        <dsp:cNvPr id="0" name=""/>
        <dsp:cNvSpPr/>
      </dsp:nvSpPr>
      <dsp:spPr>
        <a:xfrm>
          <a:off x="482844" y="4350277"/>
          <a:ext cx="877899" cy="8778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B7ECDF-E783-4DD4-9B59-85E3D631F71D}">
      <dsp:nvSpPr>
        <dsp:cNvPr id="0" name=""/>
        <dsp:cNvSpPr/>
      </dsp:nvSpPr>
      <dsp:spPr>
        <a:xfrm>
          <a:off x="1843589" y="3991136"/>
          <a:ext cx="4728660" cy="159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29" tIns="168929" rIns="168929" bIns="168929" numCol="1" spcCol="1270" anchor="ctr" anchorCtr="0">
          <a:noAutofit/>
        </a:bodyPr>
        <a:lstStyle/>
        <a:p>
          <a:pPr marL="0" lvl="0" indent="0" algn="l" defTabSz="933450">
            <a:lnSpc>
              <a:spcPct val="100000"/>
            </a:lnSpc>
            <a:spcBef>
              <a:spcPct val="0"/>
            </a:spcBef>
            <a:spcAft>
              <a:spcPct val="35000"/>
            </a:spcAft>
            <a:buNone/>
          </a:pPr>
          <a:r>
            <a:rPr lang="en-US" sz="2100" kern="1200"/>
            <a:t>Develop a trading strategy to make JPM a valuable offering</a:t>
          </a:r>
        </a:p>
      </dsp:txBody>
      <dsp:txXfrm>
        <a:off x="1843589" y="3991136"/>
        <a:ext cx="4728660" cy="1596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1DC73-DB23-4569-A44F-CECFA9E8F9F5}">
      <dsp:nvSpPr>
        <dsp:cNvPr id="0" name=""/>
        <dsp:cNvSpPr/>
      </dsp:nvSpPr>
      <dsp:spPr>
        <a:xfrm>
          <a:off x="0" y="371950"/>
          <a:ext cx="5141912" cy="307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9070" tIns="520700" rIns="39907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latin typeface="Rockwell Condensed"/>
              <a:cs typeface="Calibri"/>
            </a:rPr>
            <a:t>GARCH</a:t>
          </a:r>
        </a:p>
        <a:p>
          <a:pPr marL="228600" lvl="1" indent="-228600" algn="l" defTabSz="1111250">
            <a:lnSpc>
              <a:spcPct val="90000"/>
            </a:lnSpc>
            <a:spcBef>
              <a:spcPct val="0"/>
            </a:spcBef>
            <a:spcAft>
              <a:spcPct val="15000"/>
            </a:spcAft>
            <a:buChar char="•"/>
          </a:pPr>
          <a:r>
            <a:rPr lang="en-US" sz="2500" kern="1200">
              <a:latin typeface="Rockwell Condensed"/>
              <a:cs typeface="Calibri"/>
            </a:rPr>
            <a:t>Kalman Filter</a:t>
          </a:r>
        </a:p>
        <a:p>
          <a:pPr marL="228600" lvl="1" indent="-228600" algn="l" defTabSz="1111250">
            <a:lnSpc>
              <a:spcPct val="90000"/>
            </a:lnSpc>
            <a:spcBef>
              <a:spcPct val="0"/>
            </a:spcBef>
            <a:spcAft>
              <a:spcPct val="15000"/>
            </a:spcAft>
            <a:buChar char="•"/>
          </a:pPr>
          <a:r>
            <a:rPr lang="en-US" sz="2500" kern="1200">
              <a:latin typeface="Rockwell Condensed"/>
              <a:cs typeface="Calibri"/>
            </a:rPr>
            <a:t>ARIMA </a:t>
          </a:r>
        </a:p>
        <a:p>
          <a:pPr marL="228600" lvl="1" indent="-228600" algn="l" defTabSz="1111250">
            <a:lnSpc>
              <a:spcPct val="90000"/>
            </a:lnSpc>
            <a:spcBef>
              <a:spcPct val="0"/>
            </a:spcBef>
            <a:spcAft>
              <a:spcPct val="15000"/>
            </a:spcAft>
            <a:buChar char="•"/>
          </a:pPr>
          <a:r>
            <a:rPr lang="en-US" sz="2500" kern="1200">
              <a:latin typeface="Rockwell Condensed"/>
              <a:cs typeface="Calibri"/>
            </a:rPr>
            <a:t>CAPM</a:t>
          </a:r>
        </a:p>
        <a:p>
          <a:pPr marL="228600" lvl="1" indent="-228600" algn="l" defTabSz="1111250">
            <a:lnSpc>
              <a:spcPct val="90000"/>
            </a:lnSpc>
            <a:spcBef>
              <a:spcPct val="0"/>
            </a:spcBef>
            <a:spcAft>
              <a:spcPct val="15000"/>
            </a:spcAft>
            <a:buChar char="•"/>
          </a:pPr>
          <a:r>
            <a:rPr lang="en-US" sz="2500" kern="1200">
              <a:latin typeface="Rockwell Condensed"/>
              <a:cs typeface="Calibri"/>
            </a:rPr>
            <a:t>Fama French 3 Factors</a:t>
          </a:r>
        </a:p>
        <a:p>
          <a:pPr marL="228600" lvl="1" indent="-228600" algn="l" defTabSz="1111250">
            <a:lnSpc>
              <a:spcPct val="90000"/>
            </a:lnSpc>
            <a:spcBef>
              <a:spcPct val="0"/>
            </a:spcBef>
            <a:spcAft>
              <a:spcPct val="15000"/>
            </a:spcAft>
            <a:buChar char="•"/>
          </a:pPr>
          <a:r>
            <a:rPr lang="en-US" sz="2500" kern="1200">
              <a:latin typeface="Rockwell Condensed"/>
              <a:cs typeface="Calibri"/>
            </a:rPr>
            <a:t>Fama French 5 Factors</a:t>
          </a:r>
        </a:p>
      </dsp:txBody>
      <dsp:txXfrm>
        <a:off x="0" y="371950"/>
        <a:ext cx="5141912" cy="3071250"/>
      </dsp:txXfrm>
    </dsp:sp>
    <dsp:sp modelId="{B8B3E8F6-32FA-41CB-990B-2EBF467B54DA}">
      <dsp:nvSpPr>
        <dsp:cNvPr id="0" name=""/>
        <dsp:cNvSpPr/>
      </dsp:nvSpPr>
      <dsp:spPr>
        <a:xfrm>
          <a:off x="257095" y="2950"/>
          <a:ext cx="3599338"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1111250">
            <a:lnSpc>
              <a:spcPct val="90000"/>
            </a:lnSpc>
            <a:spcBef>
              <a:spcPct val="0"/>
            </a:spcBef>
            <a:spcAft>
              <a:spcPct val="35000"/>
            </a:spcAft>
            <a:buNone/>
          </a:pPr>
          <a:r>
            <a:rPr lang="en-US" sz="2500" kern="1200">
              <a:latin typeface="Rockwell Condensed"/>
              <a:cs typeface="Calibri"/>
            </a:rPr>
            <a:t>Candidate Models</a:t>
          </a:r>
          <a:endParaRPr lang="en-US" sz="2500" b="0" i="0" u="none" strike="noStrike" kern="1200" cap="none" baseline="0" noProof="0">
            <a:solidFill>
              <a:srgbClr val="010000"/>
            </a:solidFill>
            <a:latin typeface="Rockwell Condensed"/>
            <a:cs typeface="Calibri"/>
          </a:endParaRPr>
        </a:p>
      </dsp:txBody>
      <dsp:txXfrm>
        <a:off x="293121" y="38976"/>
        <a:ext cx="3527286" cy="665948"/>
      </dsp:txXfrm>
    </dsp:sp>
    <dsp:sp modelId="{4F589C70-AD83-46F6-B9A0-6399684F29EF}">
      <dsp:nvSpPr>
        <dsp:cNvPr id="0" name=""/>
        <dsp:cNvSpPr/>
      </dsp:nvSpPr>
      <dsp:spPr>
        <a:xfrm>
          <a:off x="0" y="3947200"/>
          <a:ext cx="5141912" cy="1456875"/>
        </a:xfrm>
        <a:prstGeom prst="rect">
          <a:avLst/>
        </a:prstGeom>
        <a:solidFill>
          <a:schemeClr val="lt1">
            <a:alpha val="90000"/>
            <a:hueOff val="0"/>
            <a:satOff val="0"/>
            <a:lumOff val="0"/>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9070" tIns="520700" rIns="399070" bIns="177800" numCol="1" spcCol="1270" anchor="t" anchorCtr="0">
          <a:noAutofit/>
        </a:bodyPr>
        <a:lstStyle/>
        <a:p>
          <a:pPr marL="228600" lvl="1" indent="-228600" algn="l" defTabSz="1111250" rtl="0">
            <a:lnSpc>
              <a:spcPct val="90000"/>
            </a:lnSpc>
            <a:spcBef>
              <a:spcPct val="0"/>
            </a:spcBef>
            <a:spcAft>
              <a:spcPct val="15000"/>
            </a:spcAft>
            <a:buChar char="•"/>
          </a:pPr>
          <a:r>
            <a:rPr lang="en-US" sz="2500" kern="1200">
              <a:latin typeface="Rockwell Condensed"/>
              <a:cs typeface="Calibri"/>
            </a:rPr>
            <a:t>Support Vector Machines (SVM)</a:t>
          </a:r>
        </a:p>
        <a:p>
          <a:pPr marL="228600" lvl="1" indent="-228600" algn="l" defTabSz="1111250">
            <a:lnSpc>
              <a:spcPct val="90000"/>
            </a:lnSpc>
            <a:spcBef>
              <a:spcPct val="0"/>
            </a:spcBef>
            <a:spcAft>
              <a:spcPct val="15000"/>
            </a:spcAft>
            <a:buChar char="•"/>
          </a:pPr>
          <a:r>
            <a:rPr lang="en-US" sz="2500" kern="1200">
              <a:latin typeface="Rockwell Condensed"/>
              <a:cs typeface="Calibri"/>
            </a:rPr>
            <a:t>Random Forest</a:t>
          </a:r>
        </a:p>
      </dsp:txBody>
      <dsp:txXfrm>
        <a:off x="0" y="3947200"/>
        <a:ext cx="5141912" cy="1456875"/>
      </dsp:txXfrm>
    </dsp:sp>
    <dsp:sp modelId="{7F6B1FB4-08AA-451D-A36C-14C405E9A6B4}">
      <dsp:nvSpPr>
        <dsp:cNvPr id="0" name=""/>
        <dsp:cNvSpPr/>
      </dsp:nvSpPr>
      <dsp:spPr>
        <a:xfrm>
          <a:off x="257095" y="3578200"/>
          <a:ext cx="3599338" cy="73800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1111250" rtl="0">
            <a:lnSpc>
              <a:spcPct val="90000"/>
            </a:lnSpc>
            <a:spcBef>
              <a:spcPct val="0"/>
            </a:spcBef>
            <a:spcAft>
              <a:spcPct val="35000"/>
            </a:spcAft>
            <a:buNone/>
          </a:pPr>
          <a:r>
            <a:rPr lang="en-US" sz="2500" kern="1200">
              <a:latin typeface="Rockwell Condensed"/>
              <a:cs typeface="Calibri"/>
            </a:rPr>
            <a:t>Machine Learning Models</a:t>
          </a:r>
        </a:p>
      </dsp:txBody>
      <dsp:txXfrm>
        <a:off x="293121" y="3614226"/>
        <a:ext cx="3527286"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7EE05-C35B-498A-9173-BE6C4D7E96C6}">
      <dsp:nvSpPr>
        <dsp:cNvPr id="0" name=""/>
        <dsp:cNvSpPr/>
      </dsp:nvSpPr>
      <dsp:spPr>
        <a:xfrm>
          <a:off x="938775" y="840541"/>
          <a:ext cx="926133" cy="9261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BDECE-4B42-49AF-A656-4287662A4BDB}">
      <dsp:nvSpPr>
        <dsp:cNvPr id="0" name=""/>
        <dsp:cNvSpPr/>
      </dsp:nvSpPr>
      <dsp:spPr>
        <a:xfrm>
          <a:off x="372805" y="2057303"/>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hlinkClick xmlns:r="http://schemas.openxmlformats.org/officeDocument/2006/relationships" r:id="rId3"/>
            </a:rPr>
            <a:t>Yahoo Finance</a:t>
          </a:r>
          <a:endParaRPr lang="en-US" sz="2200" kern="1200"/>
        </a:p>
      </dsp:txBody>
      <dsp:txXfrm>
        <a:off x="372805" y="2057303"/>
        <a:ext cx="2058075" cy="720000"/>
      </dsp:txXfrm>
    </dsp:sp>
    <dsp:sp modelId="{B7A534CA-8429-4598-90BB-B62B68876341}">
      <dsp:nvSpPr>
        <dsp:cNvPr id="0" name=""/>
        <dsp:cNvSpPr/>
      </dsp:nvSpPr>
      <dsp:spPr>
        <a:xfrm>
          <a:off x="3357014" y="840541"/>
          <a:ext cx="926133" cy="92613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E582A7-6666-4EE0-ADFF-156377957298}">
      <dsp:nvSpPr>
        <dsp:cNvPr id="0" name=""/>
        <dsp:cNvSpPr/>
      </dsp:nvSpPr>
      <dsp:spPr>
        <a:xfrm>
          <a:off x="2791043" y="2057303"/>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hlinkClick xmlns:r="http://schemas.openxmlformats.org/officeDocument/2006/relationships" r:id="rId6"/>
            </a:rPr>
            <a:t>JPMorganChase &amp; Co</a:t>
          </a:r>
          <a:endParaRPr lang="en-US" sz="2200" kern="1200"/>
        </a:p>
      </dsp:txBody>
      <dsp:txXfrm>
        <a:off x="2791043" y="2057303"/>
        <a:ext cx="2058075" cy="720000"/>
      </dsp:txXfrm>
    </dsp:sp>
    <dsp:sp modelId="{DDA98559-F359-4B68-8993-86FCDB2CA745}">
      <dsp:nvSpPr>
        <dsp:cNvPr id="0" name=""/>
        <dsp:cNvSpPr/>
      </dsp:nvSpPr>
      <dsp:spPr>
        <a:xfrm>
          <a:off x="5775252" y="840541"/>
          <a:ext cx="926133" cy="9261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4E861B-9DB5-470E-963D-2439BCCEE629}">
      <dsp:nvSpPr>
        <dsp:cNvPr id="0" name=""/>
        <dsp:cNvSpPr/>
      </dsp:nvSpPr>
      <dsp:spPr>
        <a:xfrm>
          <a:off x="5209281" y="2057303"/>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hlinkClick xmlns:r="http://schemas.openxmlformats.org/officeDocument/2006/relationships" r:id="rId9"/>
            </a:rPr>
            <a:t>Wikipedia</a:t>
          </a:r>
          <a:endParaRPr lang="en-US" sz="2200" kern="1200"/>
        </a:p>
      </dsp:txBody>
      <dsp:txXfrm>
        <a:off x="5209281" y="2057303"/>
        <a:ext cx="2058075" cy="720000"/>
      </dsp:txXfrm>
    </dsp:sp>
    <dsp:sp modelId="{6CAA9D1B-7AD4-4AC5-B14E-59564E0F5506}">
      <dsp:nvSpPr>
        <dsp:cNvPr id="0" name=""/>
        <dsp:cNvSpPr/>
      </dsp:nvSpPr>
      <dsp:spPr>
        <a:xfrm>
          <a:off x="8193490" y="840541"/>
          <a:ext cx="926133" cy="926133"/>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F38C58-BB82-44CB-927D-A305BD3FFA8D}">
      <dsp:nvSpPr>
        <dsp:cNvPr id="0" name=""/>
        <dsp:cNvSpPr/>
      </dsp:nvSpPr>
      <dsp:spPr>
        <a:xfrm>
          <a:off x="7627519" y="2057303"/>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hlinkClick xmlns:r="http://schemas.openxmlformats.org/officeDocument/2006/relationships" r:id="rId12"/>
            </a:rPr>
            <a:t>Datacamp</a:t>
          </a:r>
          <a:endParaRPr lang="en-US" sz="2200" kern="1200"/>
        </a:p>
      </dsp:txBody>
      <dsp:txXfrm>
        <a:off x="7627519" y="2057303"/>
        <a:ext cx="205807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4A213A3-10E9-421F-81BE-56E0786AB515}" type="datetime2">
              <a:rPr lang="en-US" smtClean="0"/>
              <a:t>Sunday, December 13,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9EAB3BA-07EE-4B64-A177-47C30D775877}" type="slidenum">
              <a:rPr lang="en-US" smtClean="0"/>
              <a:t>‹#›</a:t>
            </a:fld>
            <a:endParaRPr lang="en-US"/>
          </a:p>
        </p:txBody>
      </p:sp>
    </p:spTree>
    <p:extLst>
      <p:ext uri="{BB962C8B-B14F-4D97-AF65-F5344CB8AC3E}">
        <p14:creationId xmlns:p14="http://schemas.microsoft.com/office/powerpoint/2010/main" val="92071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D5DABC0-2199-478F-BA77-33A651B6CB89}" type="datetime2">
              <a:rPr lang="en-US" smtClean="0"/>
              <a:t>Sunday, December 13,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5106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72230C6-DF61-47F4-B8C5-1B70E884BF06}" type="datetime2">
              <a:rPr lang="en-US" smtClean="0"/>
              <a:t>Sunday, December 13,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1465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12B50C-7EEE-46CD-BAF7-BBC4026D959A}" type="datetime2">
              <a:rPr lang="en-US" smtClean="0"/>
              <a:t>Sunday, December 13,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267675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4211C4-AE09-4254-A5E3-6DA9B099C971}" type="datetime2">
              <a:rPr lang="en-US" smtClean="0"/>
              <a:t>Sunday, December 13, 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9EAB3BA-07EE-4B64-A177-47C30D775877}" type="slidenum">
              <a:rPr lang="en-US" smtClean="0"/>
              <a:t>‹#›</a:t>
            </a:fld>
            <a:endParaRPr lang="en-US"/>
          </a:p>
        </p:txBody>
      </p:sp>
    </p:spTree>
    <p:extLst>
      <p:ext uri="{BB962C8B-B14F-4D97-AF65-F5344CB8AC3E}">
        <p14:creationId xmlns:p14="http://schemas.microsoft.com/office/powerpoint/2010/main" val="1562405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81742C3-E082-4760-93B2-E209268DD00C}" type="datetime2">
              <a:rPr lang="en-US" smtClean="0"/>
              <a:t>Sunday, December 13,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214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B6FC950-F824-48B9-B984-CAEE265865E5}" type="datetime2">
              <a:rPr lang="en-US" smtClean="0"/>
              <a:t>Sunday, December 13, 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EAB3BA-07EE-4B64-A177-47C30D775877}"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0359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8E3A0F-68E7-4D17-BB84-ED1BA4F6AC6B}" type="datetime2">
              <a:rPr lang="en-US" smtClean="0"/>
              <a:t>Sunday, December 13, 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EAB3BA-07EE-4B64-A177-47C30D775877}"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2588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B7BC4F-EDA1-4BA2-BFF3-FE5B31CCB58B}" type="datetime2">
              <a:rPr lang="en-US" smtClean="0"/>
              <a:t>Sunday, December 13, 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7994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AAE694C-1394-4838-A564-7380835C2E77}" type="datetime2">
              <a:rPr lang="en-US" smtClean="0"/>
              <a:t>Sunday, December 13, 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48110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AB84B19-1A00-4EDB-8425-E1827A377364}" type="datetime2">
              <a:rPr lang="en-US" smtClean="0"/>
              <a:t>Sunday, December 13, 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1884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0076A27-8146-4F75-9851-A83577C6FD8A}" type="datetime2">
              <a:rPr lang="en-US" smtClean="0"/>
              <a:t>Sunday, December 13, 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3901138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4.wdp"/><Relationship Id="rId7" Type="http://schemas.openxmlformats.org/officeDocument/2006/relationships/diagramLayout" Target="../diagrams/layout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2.wdp"/><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71ABAB-B553-41A0-A380-7FC2114AC48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9"/>
          <a:stretch/>
        </p:blipFill>
        <p:spPr>
          <a:xfrm>
            <a:off x="20" y="-1"/>
            <a:ext cx="12191980" cy="6857571"/>
          </a:xfrm>
          <a:prstGeom prst="rect">
            <a:avLst/>
          </a:prstGeom>
        </p:spPr>
      </p:pic>
      <p:sp>
        <p:nvSpPr>
          <p:cNvPr id="2" name="Title 1">
            <a:extLst>
              <a:ext uri="{FF2B5EF4-FFF2-40B4-BE49-F238E27FC236}">
                <a16:creationId xmlns:a16="http://schemas.microsoft.com/office/drawing/2014/main" id="{EBF139A7-808F-614C-84AD-D2B0B9E25AD1}"/>
              </a:ext>
            </a:extLst>
          </p:cNvPr>
          <p:cNvSpPr>
            <a:spLocks noGrp="1"/>
          </p:cNvSpPr>
          <p:nvPr>
            <p:ph type="ctrTitle"/>
          </p:nvPr>
        </p:nvSpPr>
        <p:spPr>
          <a:xfrm>
            <a:off x="2311791" y="539465"/>
            <a:ext cx="7634067" cy="3482386"/>
          </a:xfrm>
        </p:spPr>
        <p:txBody>
          <a:bodyPr vert="horz" lIns="91440" tIns="45720" rIns="91440" bIns="45720" rtlCol="0" anchor="t">
            <a:noAutofit/>
          </a:bodyPr>
          <a:lstStyle/>
          <a:p>
            <a:pPr algn="r"/>
            <a:r>
              <a:rPr lang="en-US" sz="7200">
                <a:solidFill>
                  <a:schemeClr val="bg1"/>
                </a:solidFill>
              </a:rPr>
              <a:t>JPMorgan Chase &amp; Co.</a:t>
            </a:r>
            <a:br>
              <a:rPr lang="en-US" sz="7200"/>
            </a:br>
            <a:r>
              <a:rPr lang="en-US" sz="7200">
                <a:solidFill>
                  <a:schemeClr val="bg1"/>
                </a:solidFill>
              </a:rPr>
              <a:t>Stock Market Analysis</a:t>
            </a:r>
          </a:p>
        </p:txBody>
      </p:sp>
      <p:sp>
        <p:nvSpPr>
          <p:cNvPr id="3" name="Subtitle 2">
            <a:extLst>
              <a:ext uri="{FF2B5EF4-FFF2-40B4-BE49-F238E27FC236}">
                <a16:creationId xmlns:a16="http://schemas.microsoft.com/office/drawing/2014/main" id="{D2EA36C4-8A92-DC43-9F4C-04D7EEBBBD48}"/>
              </a:ext>
            </a:extLst>
          </p:cNvPr>
          <p:cNvSpPr>
            <a:spLocks noGrp="1"/>
          </p:cNvSpPr>
          <p:nvPr>
            <p:ph type="subTitle" idx="1"/>
          </p:nvPr>
        </p:nvSpPr>
        <p:spPr>
          <a:xfrm>
            <a:off x="6780628" y="4339667"/>
            <a:ext cx="5104737" cy="2200086"/>
          </a:xfrm>
        </p:spPr>
        <p:txBody>
          <a:bodyPr vert="horz" lIns="91440" tIns="45720" rIns="91440" bIns="45720" rtlCol="0" anchor="t">
            <a:normAutofit lnSpcReduction="10000"/>
          </a:bodyPr>
          <a:lstStyle/>
          <a:p>
            <a:pPr algn="r"/>
            <a:r>
              <a:rPr lang="en-US">
                <a:solidFill>
                  <a:schemeClr val="bg1"/>
                </a:solidFill>
              </a:rPr>
              <a:t>Varun Jagadeesh</a:t>
            </a:r>
          </a:p>
          <a:p>
            <a:pPr algn="r"/>
            <a:r>
              <a:rPr lang="en-US" err="1">
                <a:solidFill>
                  <a:schemeClr val="bg1"/>
                </a:solidFill>
              </a:rPr>
              <a:t>Atulya</a:t>
            </a:r>
            <a:r>
              <a:rPr lang="en-US">
                <a:solidFill>
                  <a:schemeClr val="bg1"/>
                </a:solidFill>
              </a:rPr>
              <a:t> Sharma – 001306609</a:t>
            </a:r>
          </a:p>
          <a:p>
            <a:pPr algn="r"/>
            <a:r>
              <a:rPr lang="en-US">
                <a:solidFill>
                  <a:schemeClr val="bg1"/>
                </a:solidFill>
              </a:rPr>
              <a:t>Sanyukta </a:t>
            </a:r>
            <a:r>
              <a:rPr lang="en-US" err="1">
                <a:solidFill>
                  <a:schemeClr val="bg1"/>
                </a:solidFill>
              </a:rPr>
              <a:t>khanvilkar</a:t>
            </a:r>
            <a:r>
              <a:rPr lang="en-US">
                <a:solidFill>
                  <a:schemeClr val="bg1"/>
                </a:solidFill>
              </a:rPr>
              <a:t> -001051131</a:t>
            </a:r>
          </a:p>
          <a:p>
            <a:pPr algn="r"/>
            <a:endParaRPr lang="en-US">
              <a:solidFill>
                <a:schemeClr val="bg1"/>
              </a:solidFill>
            </a:endParaRPr>
          </a:p>
          <a:p>
            <a:pPr algn="r"/>
            <a:r>
              <a:rPr lang="en-US">
                <a:solidFill>
                  <a:schemeClr val="bg1"/>
                </a:solidFill>
              </a:rPr>
              <a:t>Lei Tan </a:t>
            </a:r>
            <a:r>
              <a:rPr lang="en-US">
                <a:solidFill>
                  <a:schemeClr val="bg1"/>
                </a:solidFill>
                <a:ea typeface="+mn-lt"/>
                <a:cs typeface="+mn-lt"/>
              </a:rPr>
              <a:t>001050148</a:t>
            </a:r>
            <a:r>
              <a:rPr lang="en-US">
                <a:solidFill>
                  <a:schemeClr val="bg1"/>
                </a:solidFill>
              </a:rPr>
              <a:t> </a:t>
            </a:r>
          </a:p>
          <a:p>
            <a:pPr algn="r"/>
            <a:endParaRPr lang="en-US">
              <a:solidFill>
                <a:schemeClr val="bg1"/>
              </a:solidFill>
            </a:endParaRPr>
          </a:p>
        </p:txBody>
      </p:sp>
    </p:spTree>
    <p:extLst>
      <p:ext uri="{BB962C8B-B14F-4D97-AF65-F5344CB8AC3E}">
        <p14:creationId xmlns:p14="http://schemas.microsoft.com/office/powerpoint/2010/main" val="25860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8662154-3579-4523-BC5A-167CAE6B22A1}"/>
              </a:ext>
            </a:extLst>
          </p:cNvPr>
          <p:cNvPicPr>
            <a:picLocks noChangeAspect="1"/>
          </p:cNvPicPr>
          <p:nvPr/>
        </p:nvPicPr>
        <p:blipFill>
          <a:blip r:embed="rId2"/>
          <a:stretch>
            <a:fillRect/>
          </a:stretch>
        </p:blipFill>
        <p:spPr>
          <a:xfrm>
            <a:off x="1528763" y="425041"/>
            <a:ext cx="7273614" cy="6002802"/>
          </a:xfrm>
          <a:prstGeom prst="rect">
            <a:avLst/>
          </a:prstGeom>
        </p:spPr>
      </p:pic>
      <p:sp>
        <p:nvSpPr>
          <p:cNvPr id="5" name="TextBox 4">
            <a:extLst>
              <a:ext uri="{FF2B5EF4-FFF2-40B4-BE49-F238E27FC236}">
                <a16:creationId xmlns:a16="http://schemas.microsoft.com/office/drawing/2014/main" id="{88DA46F1-EF25-464F-9BA3-6F67EE8BDB42}"/>
              </a:ext>
            </a:extLst>
          </p:cNvPr>
          <p:cNvSpPr txBox="1"/>
          <p:nvPr/>
        </p:nvSpPr>
        <p:spPr>
          <a:xfrm>
            <a:off x="8800333" y="42344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Heatmap showing relation between different features</a:t>
            </a:r>
          </a:p>
        </p:txBody>
      </p:sp>
      <p:pic>
        <p:nvPicPr>
          <p:cNvPr id="4" name="Picture 3">
            <a:extLst>
              <a:ext uri="{FF2B5EF4-FFF2-40B4-BE49-F238E27FC236}">
                <a16:creationId xmlns:a16="http://schemas.microsoft.com/office/drawing/2014/main" id="{D6BF14A7-B96C-B94F-A451-DF98FAFF1EA9}"/>
              </a:ext>
            </a:extLst>
          </p:cNvPr>
          <p:cNvPicPr>
            <a:picLocks noChangeAspect="1"/>
          </p:cNvPicPr>
          <p:nvPr/>
        </p:nvPicPr>
        <p:blipFill>
          <a:blip r:embed="rId3"/>
          <a:stretch>
            <a:fillRect/>
          </a:stretch>
        </p:blipFill>
        <p:spPr>
          <a:xfrm>
            <a:off x="9045866" y="1807655"/>
            <a:ext cx="2717800" cy="3759200"/>
          </a:xfrm>
          <a:prstGeom prst="rect">
            <a:avLst/>
          </a:prstGeom>
        </p:spPr>
      </p:pic>
    </p:spTree>
    <p:extLst>
      <p:ext uri="{BB962C8B-B14F-4D97-AF65-F5344CB8AC3E}">
        <p14:creationId xmlns:p14="http://schemas.microsoft.com/office/powerpoint/2010/main" val="152049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AA90-C56B-4FC6-9C30-69D7E77E76CD}"/>
              </a:ext>
            </a:extLst>
          </p:cNvPr>
          <p:cNvSpPr>
            <a:spLocks noGrp="1"/>
          </p:cNvSpPr>
          <p:nvPr>
            <p:ph type="title"/>
          </p:nvPr>
        </p:nvSpPr>
        <p:spPr>
          <a:xfrm>
            <a:off x="1069848" y="484632"/>
            <a:ext cx="10058400" cy="642693"/>
          </a:xfrm>
        </p:spPr>
        <p:txBody>
          <a:bodyPr>
            <a:normAutofit/>
          </a:bodyPr>
          <a:lstStyle/>
          <a:p>
            <a:r>
              <a:rPr lang="en-US" sz="4000"/>
              <a:t>JPM closing PRICE Data</a:t>
            </a:r>
            <a:endParaRPr lang="en-US" sz="4000">
              <a:latin typeface="Rockwell Condensed"/>
            </a:endParaRPr>
          </a:p>
        </p:txBody>
      </p:sp>
      <p:pic>
        <p:nvPicPr>
          <p:cNvPr id="4" name="Picture 4" descr="A picture containing map, man, table, large&#10;&#10;Description generated with very high confidence">
            <a:extLst>
              <a:ext uri="{FF2B5EF4-FFF2-40B4-BE49-F238E27FC236}">
                <a16:creationId xmlns:a16="http://schemas.microsoft.com/office/drawing/2014/main" id="{C54F94D1-9063-4AAF-AEA0-94AB09740978}"/>
              </a:ext>
            </a:extLst>
          </p:cNvPr>
          <p:cNvPicPr>
            <a:picLocks noGrp="1" noChangeAspect="1"/>
          </p:cNvPicPr>
          <p:nvPr>
            <p:ph idx="1"/>
          </p:nvPr>
        </p:nvPicPr>
        <p:blipFill>
          <a:blip r:embed="rId2"/>
          <a:stretch>
            <a:fillRect/>
          </a:stretch>
        </p:blipFill>
        <p:spPr>
          <a:xfrm>
            <a:off x="1069847" y="1130984"/>
            <a:ext cx="8106786" cy="2561273"/>
          </a:xfrm>
        </p:spPr>
      </p:pic>
      <p:pic>
        <p:nvPicPr>
          <p:cNvPr id="3" name="Picture 4">
            <a:extLst>
              <a:ext uri="{FF2B5EF4-FFF2-40B4-BE49-F238E27FC236}">
                <a16:creationId xmlns:a16="http://schemas.microsoft.com/office/drawing/2014/main" id="{6C16AC7D-0FFE-4425-B2CF-E397DF37A53D}"/>
              </a:ext>
            </a:extLst>
          </p:cNvPr>
          <p:cNvPicPr>
            <a:picLocks noChangeAspect="1"/>
          </p:cNvPicPr>
          <p:nvPr/>
        </p:nvPicPr>
        <p:blipFill>
          <a:blip r:embed="rId3"/>
          <a:stretch>
            <a:fillRect/>
          </a:stretch>
        </p:blipFill>
        <p:spPr>
          <a:xfrm>
            <a:off x="1066801" y="3692602"/>
            <a:ext cx="8111138" cy="2877847"/>
          </a:xfrm>
          <a:prstGeom prst="rect">
            <a:avLst/>
          </a:prstGeom>
        </p:spPr>
      </p:pic>
      <p:sp>
        <p:nvSpPr>
          <p:cNvPr id="5" name="TextBox 4">
            <a:extLst>
              <a:ext uri="{FF2B5EF4-FFF2-40B4-BE49-F238E27FC236}">
                <a16:creationId xmlns:a16="http://schemas.microsoft.com/office/drawing/2014/main" id="{65FF5BDF-AC3F-4757-B901-5EE27A3894C5}"/>
              </a:ext>
            </a:extLst>
          </p:cNvPr>
          <p:cNvSpPr txBox="1"/>
          <p:nvPr/>
        </p:nvSpPr>
        <p:spPr>
          <a:xfrm>
            <a:off x="9177941" y="1127760"/>
            <a:ext cx="20465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JPM: Closing Price</a:t>
            </a:r>
          </a:p>
        </p:txBody>
      </p:sp>
      <p:sp>
        <p:nvSpPr>
          <p:cNvPr id="7" name="TextBox 6">
            <a:extLst>
              <a:ext uri="{FF2B5EF4-FFF2-40B4-BE49-F238E27FC236}">
                <a16:creationId xmlns:a16="http://schemas.microsoft.com/office/drawing/2014/main" id="{5798AB1F-D1A9-4083-9082-F483E28A1430}"/>
              </a:ext>
            </a:extLst>
          </p:cNvPr>
          <p:cNvSpPr txBox="1"/>
          <p:nvPr/>
        </p:nvSpPr>
        <p:spPr>
          <a:xfrm>
            <a:off x="9125749" y="3744626"/>
            <a:ext cx="20465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JPM: Closing Price Down &amp; Up Days</a:t>
            </a:r>
          </a:p>
        </p:txBody>
      </p:sp>
    </p:spTree>
    <p:extLst>
      <p:ext uri="{BB962C8B-B14F-4D97-AF65-F5344CB8AC3E}">
        <p14:creationId xmlns:p14="http://schemas.microsoft.com/office/powerpoint/2010/main" val="397083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2063-D42C-4178-B694-A83CC2C67572}"/>
              </a:ext>
            </a:extLst>
          </p:cNvPr>
          <p:cNvSpPr>
            <a:spLocks noGrp="1"/>
          </p:cNvSpPr>
          <p:nvPr>
            <p:ph type="title"/>
          </p:nvPr>
        </p:nvSpPr>
        <p:spPr>
          <a:xfrm>
            <a:off x="1069848" y="484632"/>
            <a:ext cx="10058400" cy="651402"/>
          </a:xfrm>
        </p:spPr>
        <p:txBody>
          <a:bodyPr>
            <a:normAutofit/>
          </a:bodyPr>
          <a:lstStyle/>
          <a:p>
            <a:r>
              <a:rPr lang="en-US" sz="4000"/>
              <a:t>JPM Daily AND Monthly Cumulative RETURNS DATA</a:t>
            </a:r>
            <a:endParaRPr lang="en-US" sz="4000">
              <a:latin typeface="Rockwell Condensed"/>
            </a:endParaRPr>
          </a:p>
        </p:txBody>
      </p:sp>
      <p:pic>
        <p:nvPicPr>
          <p:cNvPr id="3" name="Picture 4" descr="A close up of a map&#10;&#10;Description generated with high confidence">
            <a:extLst>
              <a:ext uri="{FF2B5EF4-FFF2-40B4-BE49-F238E27FC236}">
                <a16:creationId xmlns:a16="http://schemas.microsoft.com/office/drawing/2014/main" id="{F94883FA-96C5-4117-AF14-CC383FE8039A}"/>
              </a:ext>
            </a:extLst>
          </p:cNvPr>
          <p:cNvPicPr>
            <a:picLocks noChangeAspect="1"/>
          </p:cNvPicPr>
          <p:nvPr/>
        </p:nvPicPr>
        <p:blipFill>
          <a:blip r:embed="rId2"/>
          <a:stretch>
            <a:fillRect/>
          </a:stretch>
        </p:blipFill>
        <p:spPr>
          <a:xfrm>
            <a:off x="431773" y="3746616"/>
            <a:ext cx="10694634" cy="2530692"/>
          </a:xfrm>
          <a:prstGeom prst="rect">
            <a:avLst/>
          </a:prstGeom>
        </p:spPr>
      </p:pic>
      <p:pic>
        <p:nvPicPr>
          <p:cNvPr id="5" name="Picture 5" descr="\">
            <a:extLst>
              <a:ext uri="{FF2B5EF4-FFF2-40B4-BE49-F238E27FC236}">
                <a16:creationId xmlns:a16="http://schemas.microsoft.com/office/drawing/2014/main" id="{C36E1017-18FB-4709-8366-1D70463FB265}"/>
              </a:ext>
            </a:extLst>
          </p:cNvPr>
          <p:cNvPicPr>
            <a:picLocks noChangeAspect="1"/>
          </p:cNvPicPr>
          <p:nvPr/>
        </p:nvPicPr>
        <p:blipFill>
          <a:blip r:embed="rId3"/>
          <a:stretch>
            <a:fillRect/>
          </a:stretch>
        </p:blipFill>
        <p:spPr>
          <a:xfrm>
            <a:off x="426292" y="1136065"/>
            <a:ext cx="10701462" cy="2380052"/>
          </a:xfrm>
          <a:prstGeom prst="rect">
            <a:avLst/>
          </a:prstGeom>
        </p:spPr>
      </p:pic>
    </p:spTree>
    <p:extLst>
      <p:ext uri="{BB962C8B-B14F-4D97-AF65-F5344CB8AC3E}">
        <p14:creationId xmlns:p14="http://schemas.microsoft.com/office/powerpoint/2010/main" val="18234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F03E-E989-40B2-8973-D006BF32B808}"/>
              </a:ext>
            </a:extLst>
          </p:cNvPr>
          <p:cNvSpPr>
            <a:spLocks noGrp="1"/>
          </p:cNvSpPr>
          <p:nvPr>
            <p:ph type="title"/>
          </p:nvPr>
        </p:nvSpPr>
        <p:spPr/>
        <p:txBody>
          <a:bodyPr/>
          <a:lstStyle/>
          <a:p>
            <a:r>
              <a:rPr lang="en-US">
                <a:ea typeface="+mj-lt"/>
                <a:cs typeface="+mj-lt"/>
              </a:rPr>
              <a:t>JPM DAILY RETURNS DATA</a:t>
            </a:r>
          </a:p>
        </p:txBody>
      </p:sp>
      <p:pic>
        <p:nvPicPr>
          <p:cNvPr id="4" name="Picture 4" descr="A close up of a mans face&#10;&#10;Description generated with very high confidence">
            <a:extLst>
              <a:ext uri="{FF2B5EF4-FFF2-40B4-BE49-F238E27FC236}">
                <a16:creationId xmlns:a16="http://schemas.microsoft.com/office/drawing/2014/main" id="{476527B6-779D-4E69-81D1-90FCB2B0CF83}"/>
              </a:ext>
            </a:extLst>
          </p:cNvPr>
          <p:cNvPicPr>
            <a:picLocks noGrp="1" noChangeAspect="1"/>
          </p:cNvPicPr>
          <p:nvPr>
            <p:ph idx="1"/>
          </p:nvPr>
        </p:nvPicPr>
        <p:blipFill>
          <a:blip r:embed="rId2"/>
          <a:stretch>
            <a:fillRect/>
          </a:stretch>
        </p:blipFill>
        <p:spPr>
          <a:xfrm>
            <a:off x="788013" y="2230639"/>
            <a:ext cx="10340235" cy="3341728"/>
          </a:xfrm>
        </p:spPr>
      </p:pic>
    </p:spTree>
    <p:extLst>
      <p:ext uri="{BB962C8B-B14F-4D97-AF65-F5344CB8AC3E}">
        <p14:creationId xmlns:p14="http://schemas.microsoft.com/office/powerpoint/2010/main" val="117503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6D37-884D-45CF-BBA5-7176DA46E614}"/>
              </a:ext>
            </a:extLst>
          </p:cNvPr>
          <p:cNvSpPr>
            <a:spLocks noGrp="1"/>
          </p:cNvSpPr>
          <p:nvPr>
            <p:ph type="title"/>
          </p:nvPr>
        </p:nvSpPr>
        <p:spPr>
          <a:xfrm>
            <a:off x="1069848" y="484632"/>
            <a:ext cx="10058400" cy="1173916"/>
          </a:xfrm>
        </p:spPr>
        <p:txBody>
          <a:bodyPr>
            <a:normAutofit/>
          </a:bodyPr>
          <a:lstStyle/>
          <a:p>
            <a:r>
              <a:rPr lang="en-US" sz="4000"/>
              <a:t>CLOSING PRICE COMPARISON OF STOCKS</a:t>
            </a:r>
            <a:endParaRPr lang="en-US" sz="4000">
              <a:latin typeface="Rockwell Condensed"/>
            </a:endParaRPr>
          </a:p>
        </p:txBody>
      </p:sp>
      <p:pic>
        <p:nvPicPr>
          <p:cNvPr id="4" name="Picture 4" descr="A close up of a map&#10;&#10;Description generated with very high confidence">
            <a:extLst>
              <a:ext uri="{FF2B5EF4-FFF2-40B4-BE49-F238E27FC236}">
                <a16:creationId xmlns:a16="http://schemas.microsoft.com/office/drawing/2014/main" id="{C5998FAA-1AC3-42B7-9E3B-863D285AB2C4}"/>
              </a:ext>
            </a:extLst>
          </p:cNvPr>
          <p:cNvPicPr>
            <a:picLocks noGrp="1" noChangeAspect="1"/>
          </p:cNvPicPr>
          <p:nvPr>
            <p:ph idx="1"/>
          </p:nvPr>
        </p:nvPicPr>
        <p:blipFill>
          <a:blip r:embed="rId2"/>
          <a:stretch>
            <a:fillRect/>
          </a:stretch>
        </p:blipFill>
        <p:spPr>
          <a:xfrm>
            <a:off x="1069293" y="1660749"/>
            <a:ext cx="8740134" cy="3580029"/>
          </a:xfrm>
        </p:spPr>
      </p:pic>
      <p:sp>
        <p:nvSpPr>
          <p:cNvPr id="3" name="TextBox 2">
            <a:extLst>
              <a:ext uri="{FF2B5EF4-FFF2-40B4-BE49-F238E27FC236}">
                <a16:creationId xmlns:a16="http://schemas.microsoft.com/office/drawing/2014/main" id="{9982C606-BAE5-4E29-ACB0-DB29D99687FA}"/>
              </a:ext>
            </a:extLst>
          </p:cNvPr>
          <p:cNvSpPr txBox="1"/>
          <p:nvPr/>
        </p:nvSpPr>
        <p:spPr>
          <a:xfrm>
            <a:off x="9627325" y="1658982"/>
            <a:ext cx="215972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t>The graphs show the fluctuation in the closing price of JPM, WFC, GS and BAC. We find that JPM isn't as volatile as the other stocks, but it still has an upward curve showing that investing in JPM will get positive outcomes.</a:t>
            </a:r>
            <a:endParaRPr lang="en-US" sz="1600">
              <a:ea typeface="+mn-lt"/>
              <a:cs typeface="+mn-lt"/>
            </a:endParaRPr>
          </a:p>
          <a:p>
            <a:pPr algn="just"/>
            <a:endParaRPr lang="en-US" sz="1600"/>
          </a:p>
        </p:txBody>
      </p:sp>
    </p:spTree>
    <p:extLst>
      <p:ext uri="{BB962C8B-B14F-4D97-AF65-F5344CB8AC3E}">
        <p14:creationId xmlns:p14="http://schemas.microsoft.com/office/powerpoint/2010/main" val="1426535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C3C5-85A2-2C49-8DEC-3343B0D6D00E}"/>
              </a:ext>
            </a:extLst>
          </p:cNvPr>
          <p:cNvSpPr>
            <a:spLocks noGrp="1"/>
          </p:cNvSpPr>
          <p:nvPr>
            <p:ph type="title"/>
          </p:nvPr>
        </p:nvSpPr>
        <p:spPr>
          <a:xfrm>
            <a:off x="1069848" y="484632"/>
            <a:ext cx="10058400" cy="733695"/>
          </a:xfrm>
        </p:spPr>
        <p:txBody>
          <a:bodyPr>
            <a:normAutofit/>
          </a:bodyPr>
          <a:lstStyle/>
          <a:p>
            <a:r>
              <a:rPr lang="en-US" sz="4000"/>
              <a:t>Comparison: Based on change in stock price</a:t>
            </a:r>
            <a:endParaRPr lang="en-US" sz="4000">
              <a:latin typeface="Rockwell Condensed"/>
            </a:endParaRPr>
          </a:p>
        </p:txBody>
      </p:sp>
      <p:pic>
        <p:nvPicPr>
          <p:cNvPr id="9" name="Picture 9" descr="A picture containing colorful&#10;&#10;Description generated with very high confidence">
            <a:extLst>
              <a:ext uri="{FF2B5EF4-FFF2-40B4-BE49-F238E27FC236}">
                <a16:creationId xmlns:a16="http://schemas.microsoft.com/office/drawing/2014/main" id="{81F1A378-1A29-4E81-BE23-0B31748F6A2C}"/>
              </a:ext>
            </a:extLst>
          </p:cNvPr>
          <p:cNvPicPr>
            <a:picLocks noGrp="1" noChangeAspect="1"/>
          </p:cNvPicPr>
          <p:nvPr>
            <p:ph idx="1"/>
          </p:nvPr>
        </p:nvPicPr>
        <p:blipFill>
          <a:blip r:embed="rId2"/>
          <a:stretch>
            <a:fillRect/>
          </a:stretch>
        </p:blipFill>
        <p:spPr>
          <a:xfrm>
            <a:off x="1070704" y="1221152"/>
            <a:ext cx="9525903" cy="4765129"/>
          </a:xfrm>
        </p:spPr>
      </p:pic>
      <p:sp>
        <p:nvSpPr>
          <p:cNvPr id="3" name="Content Placeholder 2">
            <a:extLst>
              <a:ext uri="{FF2B5EF4-FFF2-40B4-BE49-F238E27FC236}">
                <a16:creationId xmlns:a16="http://schemas.microsoft.com/office/drawing/2014/main" id="{3B8F4849-13F2-EA42-B083-7017BF569A71}"/>
              </a:ext>
            </a:extLst>
          </p:cNvPr>
          <p:cNvSpPr>
            <a:spLocks noGrp="1"/>
          </p:cNvSpPr>
          <p:nvPr>
            <p:ph type="body" sz="half" idx="4294967295"/>
          </p:nvPr>
        </p:nvSpPr>
        <p:spPr>
          <a:xfrm>
            <a:off x="8991600" y="2422525"/>
            <a:ext cx="3200400" cy="3292475"/>
          </a:xfrm>
        </p:spPr>
        <p:txBody>
          <a:bodyPr vert="horz" lIns="91440" tIns="45720" rIns="91440" bIns="45720" rtlCol="0" anchor="t">
            <a:normAutofit/>
          </a:bodyPr>
          <a:lstStyle/>
          <a:p>
            <a:pPr marL="0" indent="0">
              <a:buNone/>
            </a:pPr>
            <a:endParaRPr lang="en-US"/>
          </a:p>
          <a:p>
            <a:endParaRPr lang="en-US"/>
          </a:p>
          <a:p>
            <a:endParaRPr lang="en-US"/>
          </a:p>
        </p:txBody>
      </p:sp>
      <p:sp>
        <p:nvSpPr>
          <p:cNvPr id="12" name="TextBox 11">
            <a:extLst>
              <a:ext uri="{FF2B5EF4-FFF2-40B4-BE49-F238E27FC236}">
                <a16:creationId xmlns:a16="http://schemas.microsoft.com/office/drawing/2014/main" id="{091C02BD-437C-4604-B9F9-787AC827660A}"/>
              </a:ext>
            </a:extLst>
          </p:cNvPr>
          <p:cNvSpPr txBox="1"/>
          <p:nvPr/>
        </p:nvSpPr>
        <p:spPr>
          <a:xfrm>
            <a:off x="8584902" y="1629733"/>
            <a:ext cx="25437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p>
        </p:txBody>
      </p:sp>
    </p:spTree>
    <p:extLst>
      <p:ext uri="{BB962C8B-B14F-4D97-AF65-F5344CB8AC3E}">
        <p14:creationId xmlns:p14="http://schemas.microsoft.com/office/powerpoint/2010/main" val="268794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14D6-AF94-4CFF-8339-6C03114AC3B2}"/>
              </a:ext>
            </a:extLst>
          </p:cNvPr>
          <p:cNvSpPr>
            <a:spLocks noGrp="1"/>
          </p:cNvSpPr>
          <p:nvPr>
            <p:ph type="title"/>
          </p:nvPr>
        </p:nvSpPr>
        <p:spPr>
          <a:xfrm>
            <a:off x="1069848" y="484632"/>
            <a:ext cx="10058400" cy="1118391"/>
          </a:xfrm>
        </p:spPr>
        <p:txBody>
          <a:bodyPr/>
          <a:lstStyle/>
          <a:p>
            <a:r>
              <a:rPr lang="en-US" sz="4000"/>
              <a:t>Comparision: Based on daily trade volume</a:t>
            </a:r>
            <a:endParaRPr lang="en-US"/>
          </a:p>
        </p:txBody>
      </p:sp>
      <p:pic>
        <p:nvPicPr>
          <p:cNvPr id="4" name="Picture 4" descr="A picture containing man&#10;&#10;Description generated with very high confidence">
            <a:extLst>
              <a:ext uri="{FF2B5EF4-FFF2-40B4-BE49-F238E27FC236}">
                <a16:creationId xmlns:a16="http://schemas.microsoft.com/office/drawing/2014/main" id="{2D8E4CE2-4AC1-4664-BFD9-9F11CFD9EAA7}"/>
              </a:ext>
            </a:extLst>
          </p:cNvPr>
          <p:cNvPicPr>
            <a:picLocks noGrp="1" noChangeAspect="1"/>
          </p:cNvPicPr>
          <p:nvPr>
            <p:ph idx="1"/>
          </p:nvPr>
        </p:nvPicPr>
        <p:blipFill>
          <a:blip r:embed="rId2"/>
          <a:stretch>
            <a:fillRect/>
          </a:stretch>
        </p:blipFill>
        <p:spPr>
          <a:xfrm>
            <a:off x="1071464" y="1599770"/>
            <a:ext cx="5856352" cy="2928175"/>
          </a:xfrm>
        </p:spPr>
      </p:pic>
      <p:sp>
        <p:nvSpPr>
          <p:cNvPr id="5" name="TextBox 4">
            <a:extLst>
              <a:ext uri="{FF2B5EF4-FFF2-40B4-BE49-F238E27FC236}">
                <a16:creationId xmlns:a16="http://schemas.microsoft.com/office/drawing/2014/main" id="{69F4C683-85C8-4EC2-B14A-A2E043D3A878}"/>
              </a:ext>
            </a:extLst>
          </p:cNvPr>
          <p:cNvSpPr txBox="1"/>
          <p:nvPr/>
        </p:nvSpPr>
        <p:spPr>
          <a:xfrm>
            <a:off x="8539514" y="1599689"/>
            <a:ext cx="2467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p>
        </p:txBody>
      </p:sp>
      <p:pic>
        <p:nvPicPr>
          <p:cNvPr id="3" name="Picture 5">
            <a:extLst>
              <a:ext uri="{FF2B5EF4-FFF2-40B4-BE49-F238E27FC236}">
                <a16:creationId xmlns:a16="http://schemas.microsoft.com/office/drawing/2014/main" id="{DCCE491F-0192-4C31-953B-856F6AD74E8F}"/>
              </a:ext>
            </a:extLst>
          </p:cNvPr>
          <p:cNvPicPr>
            <a:picLocks noChangeAspect="1"/>
          </p:cNvPicPr>
          <p:nvPr/>
        </p:nvPicPr>
        <p:blipFill>
          <a:blip r:embed="rId3"/>
          <a:stretch>
            <a:fillRect/>
          </a:stretch>
        </p:blipFill>
        <p:spPr>
          <a:xfrm>
            <a:off x="6927668" y="1597751"/>
            <a:ext cx="4200042" cy="2931036"/>
          </a:xfrm>
          <a:prstGeom prst="rect">
            <a:avLst/>
          </a:prstGeom>
        </p:spPr>
      </p:pic>
      <p:sp>
        <p:nvSpPr>
          <p:cNvPr id="6" name="TextBox 5">
            <a:extLst>
              <a:ext uri="{FF2B5EF4-FFF2-40B4-BE49-F238E27FC236}">
                <a16:creationId xmlns:a16="http://schemas.microsoft.com/office/drawing/2014/main" id="{C0C8316E-F402-406C-91B4-5D1EC501F37A}"/>
              </a:ext>
            </a:extLst>
          </p:cNvPr>
          <p:cNvSpPr txBox="1"/>
          <p:nvPr/>
        </p:nvSpPr>
        <p:spPr>
          <a:xfrm>
            <a:off x="1071154" y="4528457"/>
            <a:ext cx="100540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Daily trade volume is said to indicate that the upward or downward trend in the price of the stock. If the daily trade volume increases, the price of the stock also increases.</a:t>
            </a:r>
          </a:p>
          <a:p>
            <a:pPr algn="just"/>
            <a:endParaRPr lang="en-US"/>
          </a:p>
          <a:p>
            <a:pPr algn="just"/>
            <a:r>
              <a:rPr lang="en-US"/>
              <a:t>From the graphs above, JPM does not have as steep of a curve when compared to WFC and BAC, indicating that the prices neither increase not decrease as much as the other ones. But it is not as constant as GS which does not show a very promising future.</a:t>
            </a:r>
          </a:p>
        </p:txBody>
      </p:sp>
    </p:spTree>
    <p:extLst>
      <p:ext uri="{BB962C8B-B14F-4D97-AF65-F5344CB8AC3E}">
        <p14:creationId xmlns:p14="http://schemas.microsoft.com/office/powerpoint/2010/main" val="1325836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FD31-2C29-4088-B463-6F05AA9C27D8}"/>
              </a:ext>
            </a:extLst>
          </p:cNvPr>
          <p:cNvSpPr>
            <a:spLocks noGrp="1"/>
          </p:cNvSpPr>
          <p:nvPr>
            <p:ph type="title"/>
          </p:nvPr>
        </p:nvSpPr>
        <p:spPr>
          <a:xfrm>
            <a:off x="1069848" y="484632"/>
            <a:ext cx="10058400" cy="703420"/>
          </a:xfrm>
        </p:spPr>
        <p:txBody>
          <a:bodyPr/>
          <a:lstStyle/>
          <a:p>
            <a:r>
              <a:rPr lang="en-US" sz="4000"/>
              <a:t>Comparision: Based on Opening – CLosing Price</a:t>
            </a:r>
            <a:endParaRPr lang="en-US"/>
          </a:p>
        </p:txBody>
      </p:sp>
      <p:sp>
        <p:nvSpPr>
          <p:cNvPr id="5" name="TextBox 4">
            <a:extLst>
              <a:ext uri="{FF2B5EF4-FFF2-40B4-BE49-F238E27FC236}">
                <a16:creationId xmlns:a16="http://schemas.microsoft.com/office/drawing/2014/main" id="{84029A5F-A3DB-4D8E-A3BA-C09C7C2A03DB}"/>
              </a:ext>
            </a:extLst>
          </p:cNvPr>
          <p:cNvSpPr txBox="1"/>
          <p:nvPr/>
        </p:nvSpPr>
        <p:spPr>
          <a:xfrm>
            <a:off x="8570199" y="1620145"/>
            <a:ext cx="2559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p>
        </p:txBody>
      </p:sp>
      <p:pic>
        <p:nvPicPr>
          <p:cNvPr id="8" name="Picture 8" descr="A picture containing colorful, colored, different, man&#10;&#10;Description generated with very high confidence">
            <a:extLst>
              <a:ext uri="{FF2B5EF4-FFF2-40B4-BE49-F238E27FC236}">
                <a16:creationId xmlns:a16="http://schemas.microsoft.com/office/drawing/2014/main" id="{9CFB685C-8868-4FD4-B682-1BD2C53413D0}"/>
              </a:ext>
            </a:extLst>
          </p:cNvPr>
          <p:cNvPicPr>
            <a:picLocks noGrp="1" noChangeAspect="1"/>
          </p:cNvPicPr>
          <p:nvPr>
            <p:ph idx="1"/>
          </p:nvPr>
        </p:nvPicPr>
        <p:blipFill>
          <a:blip r:embed="rId2"/>
          <a:stretch>
            <a:fillRect/>
          </a:stretch>
        </p:blipFill>
        <p:spPr>
          <a:xfrm>
            <a:off x="1071464" y="1190431"/>
            <a:ext cx="5953111" cy="2976556"/>
          </a:xfrm>
        </p:spPr>
      </p:pic>
      <p:pic>
        <p:nvPicPr>
          <p:cNvPr id="3" name="Picture 3">
            <a:extLst>
              <a:ext uri="{FF2B5EF4-FFF2-40B4-BE49-F238E27FC236}">
                <a16:creationId xmlns:a16="http://schemas.microsoft.com/office/drawing/2014/main" id="{940B4B1C-891E-4F65-8899-0D9C98E1759C}"/>
              </a:ext>
            </a:extLst>
          </p:cNvPr>
          <p:cNvPicPr>
            <a:picLocks noChangeAspect="1"/>
          </p:cNvPicPr>
          <p:nvPr/>
        </p:nvPicPr>
        <p:blipFill>
          <a:blip r:embed="rId3"/>
          <a:stretch>
            <a:fillRect/>
          </a:stretch>
        </p:blipFill>
        <p:spPr>
          <a:xfrm>
            <a:off x="7023463" y="1188448"/>
            <a:ext cx="4359254" cy="2985480"/>
          </a:xfrm>
          <a:prstGeom prst="rect">
            <a:avLst/>
          </a:prstGeom>
        </p:spPr>
      </p:pic>
      <p:sp>
        <p:nvSpPr>
          <p:cNvPr id="4" name="TextBox 3">
            <a:extLst>
              <a:ext uri="{FF2B5EF4-FFF2-40B4-BE49-F238E27FC236}">
                <a16:creationId xmlns:a16="http://schemas.microsoft.com/office/drawing/2014/main" id="{F2C2E651-B2FE-45C5-8195-1A4151480F04}"/>
              </a:ext>
            </a:extLst>
          </p:cNvPr>
          <p:cNvSpPr txBox="1"/>
          <p:nvPr/>
        </p:nvSpPr>
        <p:spPr>
          <a:xfrm>
            <a:off x="1072937" y="4177192"/>
            <a:ext cx="103120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Looking at the Opening  - Closing price, we see that GS is the most fluctuating. In 2016, the difference was the highest in the negative side and in 2018, the difference was the highest in the positive, deeming it the most inconsistent of all the other stocks.</a:t>
            </a:r>
          </a:p>
          <a:p>
            <a:endParaRPr lang="en-US"/>
          </a:p>
          <a:p>
            <a:r>
              <a:rPr lang="en-US"/>
              <a:t>WFC and BAC have the most consistent but the least rewarding difference which points out that daily traders won't benefit from them as much.</a:t>
            </a:r>
          </a:p>
          <a:p>
            <a:endParaRPr lang="en-US"/>
          </a:p>
          <a:p>
            <a:r>
              <a:rPr lang="en-US"/>
              <a:t>JPM strikes the perfect balance making it a safe and a rewarding option.</a:t>
            </a:r>
          </a:p>
        </p:txBody>
      </p:sp>
    </p:spTree>
    <p:extLst>
      <p:ext uri="{BB962C8B-B14F-4D97-AF65-F5344CB8AC3E}">
        <p14:creationId xmlns:p14="http://schemas.microsoft.com/office/powerpoint/2010/main" val="971534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6F8C-F7C1-489A-A695-D9E53814C404}"/>
              </a:ext>
            </a:extLst>
          </p:cNvPr>
          <p:cNvSpPr>
            <a:spLocks noGrp="1"/>
          </p:cNvSpPr>
          <p:nvPr>
            <p:ph type="title"/>
          </p:nvPr>
        </p:nvSpPr>
        <p:spPr>
          <a:xfrm>
            <a:off x="1069848" y="484632"/>
            <a:ext cx="10058400" cy="893371"/>
          </a:xfrm>
        </p:spPr>
        <p:txBody>
          <a:bodyPr>
            <a:normAutofit/>
          </a:bodyPr>
          <a:lstStyle/>
          <a:p>
            <a:r>
              <a:rPr lang="en-US" sz="4000"/>
              <a:t>Comparision: Boxplot</a:t>
            </a:r>
            <a:endParaRPr lang="en-US" sz="4000">
              <a:latin typeface="Rockwell Condensed"/>
            </a:endParaRPr>
          </a:p>
        </p:txBody>
      </p:sp>
      <p:pic>
        <p:nvPicPr>
          <p:cNvPr id="4" name="Picture 4" descr="A screenshot of a video game&#10;&#10;Description generated with high confidence">
            <a:extLst>
              <a:ext uri="{FF2B5EF4-FFF2-40B4-BE49-F238E27FC236}">
                <a16:creationId xmlns:a16="http://schemas.microsoft.com/office/drawing/2014/main" id="{23652543-255A-4E6C-9097-5F4A4E025363}"/>
              </a:ext>
            </a:extLst>
          </p:cNvPr>
          <p:cNvPicPr>
            <a:picLocks noGrp="1" noChangeAspect="1"/>
          </p:cNvPicPr>
          <p:nvPr>
            <p:ph idx="1"/>
          </p:nvPr>
        </p:nvPicPr>
        <p:blipFill>
          <a:blip r:embed="rId2"/>
          <a:stretch>
            <a:fillRect/>
          </a:stretch>
        </p:blipFill>
        <p:spPr>
          <a:xfrm>
            <a:off x="1069015" y="1374751"/>
            <a:ext cx="10060066" cy="5134979"/>
          </a:xfrm>
        </p:spPr>
      </p:pic>
    </p:spTree>
    <p:extLst>
      <p:ext uri="{BB962C8B-B14F-4D97-AF65-F5344CB8AC3E}">
        <p14:creationId xmlns:p14="http://schemas.microsoft.com/office/powerpoint/2010/main" val="4081812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1E24E-6258-46D2-AFB9-2046DDD92CE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Model selection</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02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6485-4FE8-3740-9862-BC7E2DA5B6F7}"/>
              </a:ext>
            </a:extLst>
          </p:cNvPr>
          <p:cNvSpPr>
            <a:spLocks noGrp="1"/>
          </p:cNvSpPr>
          <p:nvPr>
            <p:ph type="title"/>
          </p:nvPr>
        </p:nvSpPr>
        <p:spPr>
          <a:xfrm>
            <a:off x="1069848" y="798394"/>
            <a:ext cx="4730451" cy="1637730"/>
          </a:xfrm>
        </p:spPr>
        <p:txBody>
          <a:bodyPr>
            <a:normAutofit/>
          </a:bodyPr>
          <a:lstStyle/>
          <a:p>
            <a:r>
              <a:rPr lang="en-US" sz="4400"/>
              <a:t>Contents</a:t>
            </a:r>
          </a:p>
        </p:txBody>
      </p:sp>
      <p:sp>
        <p:nvSpPr>
          <p:cNvPr id="3" name="Content Placeholder 2">
            <a:extLst>
              <a:ext uri="{FF2B5EF4-FFF2-40B4-BE49-F238E27FC236}">
                <a16:creationId xmlns:a16="http://schemas.microsoft.com/office/drawing/2014/main" id="{39383399-2773-CE44-B2E8-BBF5669C527B}"/>
              </a:ext>
            </a:extLst>
          </p:cNvPr>
          <p:cNvSpPr>
            <a:spLocks noGrp="1"/>
          </p:cNvSpPr>
          <p:nvPr>
            <p:ph idx="1"/>
          </p:nvPr>
        </p:nvSpPr>
        <p:spPr>
          <a:xfrm>
            <a:off x="1069848" y="2578608"/>
            <a:ext cx="4730451" cy="3593592"/>
          </a:xfrm>
        </p:spPr>
        <p:txBody>
          <a:bodyPr vert="horz" lIns="91440" tIns="45720" rIns="91440" bIns="45720" rtlCol="0">
            <a:normAutofit/>
          </a:bodyPr>
          <a:lstStyle/>
          <a:p>
            <a:r>
              <a:rPr lang="en-US" sz="1300"/>
              <a:t>Background</a:t>
            </a:r>
          </a:p>
          <a:p>
            <a:r>
              <a:rPr lang="en-US" sz="1300"/>
              <a:t>Objectives</a:t>
            </a:r>
          </a:p>
          <a:p>
            <a:r>
              <a:rPr lang="en-US" sz="1300"/>
              <a:t>Data Processing Flow</a:t>
            </a:r>
          </a:p>
          <a:p>
            <a:r>
              <a:rPr lang="en-US" sz="1300"/>
              <a:t>Dataset</a:t>
            </a:r>
          </a:p>
          <a:p>
            <a:r>
              <a:rPr lang="en-US" sz="1300"/>
              <a:t>Exploratory Data Analysis</a:t>
            </a:r>
          </a:p>
          <a:p>
            <a:r>
              <a:rPr lang="en-US" sz="1300"/>
              <a:t>Models</a:t>
            </a:r>
          </a:p>
          <a:p>
            <a:r>
              <a:rPr lang="en-US" sz="1300"/>
              <a:t>Algorithm for Model Selection</a:t>
            </a:r>
          </a:p>
          <a:p>
            <a:r>
              <a:rPr lang="en-US" sz="1300"/>
              <a:t>Results</a:t>
            </a:r>
          </a:p>
          <a:p>
            <a:r>
              <a:rPr lang="en-US" sz="1300"/>
              <a:t>Trading Strategy</a:t>
            </a:r>
          </a:p>
          <a:p>
            <a:r>
              <a:rPr lang="en-US" sz="1300"/>
              <a:t>Future Scope and Failures</a:t>
            </a:r>
          </a:p>
          <a:p>
            <a:r>
              <a:rPr lang="en-US" sz="1300"/>
              <a:t>Sources</a:t>
            </a:r>
          </a:p>
          <a:p>
            <a:endParaRPr lang="en-US" sz="1300"/>
          </a:p>
          <a:p>
            <a:endParaRPr lang="en-US" sz="1300"/>
          </a:p>
          <a:p>
            <a:endParaRPr lang="en-US" sz="1300"/>
          </a:p>
        </p:txBody>
      </p:sp>
      <p:pic>
        <p:nvPicPr>
          <p:cNvPr id="17" name="Picture 4">
            <a:extLst>
              <a:ext uri="{FF2B5EF4-FFF2-40B4-BE49-F238E27FC236}">
                <a16:creationId xmlns:a16="http://schemas.microsoft.com/office/drawing/2014/main" id="{980DDC76-EC8F-4177-A3F7-1ADF098E67C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9000"/>
                    </a14:imgEffect>
                    <a14:imgEffect>
                      <a14:colorTemperature colorTemp="5452"/>
                    </a14:imgEffect>
                    <a14:imgEffect>
                      <a14:saturation sat="113000"/>
                    </a14:imgEffect>
                    <a14:imgEffect>
                      <a14:brightnessContrast contrast="-25000"/>
                    </a14:imgEffect>
                  </a14:imgLayer>
                </a14:imgProps>
              </a:ext>
            </a:extLst>
          </a:blip>
          <a:srcRect l="12402" r="1893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27" name="Freeform: Shape 26">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55671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7883339-144B-1A4A-A4BA-F9088F99024A}"/>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Models</a:t>
            </a: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A808C8D1-90A8-43DF-A443-32281A757D82}"/>
              </a:ext>
            </a:extLst>
          </p:cNvPr>
          <p:cNvGraphicFramePr>
            <a:graphicFrameLocks noGrp="1"/>
          </p:cNvGraphicFramePr>
          <p:nvPr>
            <p:ph idx="1"/>
            <p:extLst>
              <p:ext uri="{D42A27DB-BD31-4B8C-83A1-F6EECF244321}">
                <p14:modId xmlns:p14="http://schemas.microsoft.com/office/powerpoint/2010/main" val="2555536101"/>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1298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AEA4-3C9D-BC4F-8F40-C97BDD2071B9}"/>
              </a:ext>
            </a:extLst>
          </p:cNvPr>
          <p:cNvSpPr>
            <a:spLocks noGrp="1"/>
          </p:cNvSpPr>
          <p:nvPr>
            <p:ph type="title"/>
          </p:nvPr>
        </p:nvSpPr>
        <p:spPr/>
        <p:txBody>
          <a:bodyPr/>
          <a:lstStyle/>
          <a:p>
            <a:r>
              <a:rPr lang="en-US"/>
              <a:t>Garch </a:t>
            </a:r>
          </a:p>
        </p:txBody>
      </p:sp>
      <p:sp>
        <p:nvSpPr>
          <p:cNvPr id="3" name="Content Placeholder 2">
            <a:extLst>
              <a:ext uri="{FF2B5EF4-FFF2-40B4-BE49-F238E27FC236}">
                <a16:creationId xmlns:a16="http://schemas.microsoft.com/office/drawing/2014/main" id="{E01A6368-9FA3-C241-8353-67ADC1709413}"/>
              </a:ext>
            </a:extLst>
          </p:cNvPr>
          <p:cNvSpPr>
            <a:spLocks noGrp="1"/>
          </p:cNvSpPr>
          <p:nvPr>
            <p:ph idx="1"/>
          </p:nvPr>
        </p:nvSpPr>
        <p:spPr/>
        <p:txBody>
          <a:bodyPr vert="horz" lIns="91440" tIns="45720" rIns="91440" bIns="45720" rtlCol="0" anchor="t">
            <a:normAutofit/>
          </a:bodyPr>
          <a:lstStyle/>
          <a:p>
            <a:r>
              <a:rPr lang="en-US" sz="1600">
                <a:ea typeface="+mn-lt"/>
                <a:cs typeface="+mn-lt"/>
              </a:rPr>
              <a:t>The generalized autoregressive conditional heteroskedasticity (GARCH) process is an econometric term developed in 1982 by Robert F. Engle, an economist and 2003 winner of the Nobel Memorial Prize for Economics, to describe an approach to estimate volatility in financial markets. </a:t>
            </a:r>
          </a:p>
          <a:p>
            <a:r>
              <a:rPr lang="en-US" sz="1600">
                <a:ea typeface="+mn-lt"/>
                <a:cs typeface="+mn-lt"/>
              </a:rPr>
              <a:t>The general process for a GARCH model involves three steps. The first is to estimate a best-fitting </a:t>
            </a:r>
            <a:r>
              <a:rPr lang="en-US" sz="1600" u="sng">
                <a:ea typeface="+mn-lt"/>
                <a:cs typeface="+mn-lt"/>
              </a:rPr>
              <a:t>autoregressive</a:t>
            </a:r>
            <a:r>
              <a:rPr lang="en-US" sz="1600">
                <a:ea typeface="+mn-lt"/>
                <a:cs typeface="+mn-lt"/>
              </a:rPr>
              <a:t> model. The second is to compute </a:t>
            </a:r>
            <a:r>
              <a:rPr lang="en-US" sz="1600" u="sng">
                <a:ea typeface="+mn-lt"/>
                <a:cs typeface="+mn-lt"/>
              </a:rPr>
              <a:t>autocorrelations</a:t>
            </a:r>
            <a:r>
              <a:rPr lang="en-US" sz="1600">
                <a:ea typeface="+mn-lt"/>
                <a:cs typeface="+mn-lt"/>
              </a:rPr>
              <a:t> of the </a:t>
            </a:r>
            <a:r>
              <a:rPr lang="en-US" sz="1600" u="sng">
                <a:ea typeface="+mn-lt"/>
                <a:cs typeface="+mn-lt"/>
              </a:rPr>
              <a:t>error term</a:t>
            </a:r>
            <a:r>
              <a:rPr lang="en-US" sz="1600">
                <a:ea typeface="+mn-lt"/>
                <a:cs typeface="+mn-lt"/>
              </a:rPr>
              <a:t>. The third step is to test for </a:t>
            </a:r>
            <a:r>
              <a:rPr lang="en-US" sz="1600" u="sng">
                <a:ea typeface="+mn-lt"/>
                <a:cs typeface="+mn-lt"/>
              </a:rPr>
              <a:t>significance</a:t>
            </a:r>
            <a:r>
              <a:rPr lang="en-US" sz="1600">
                <a:ea typeface="+mn-lt"/>
                <a:cs typeface="+mn-lt"/>
              </a:rPr>
              <a:t>. </a:t>
            </a:r>
          </a:p>
          <a:p>
            <a:r>
              <a:rPr lang="en-US" sz="1600">
                <a:ea typeface="+mn-lt"/>
                <a:cs typeface="+mn-lt"/>
              </a:rPr>
              <a:t>An ARCH (AutoRegressive Conditionally Heteroskedasticity) model is a model for the variance of a time series. ARCH models are used to describe a changing, possibly volatile variance.</a:t>
            </a:r>
            <a:endParaRPr lang="en-US" sz="1600"/>
          </a:p>
          <a:p>
            <a:r>
              <a:rPr lang="en-US" sz="1600"/>
              <a:t>If an Autoregressive Moving Average (ARMA) model is used for error variance, the model is a Generalized AutoRegressive Conditionally Heteroskedasticity (GARCH) model.</a:t>
            </a:r>
          </a:p>
          <a:p>
            <a:r>
              <a:rPr lang="en-US" sz="1600"/>
              <a:t>r</a:t>
            </a:r>
            <a:r>
              <a:rPr lang="en-US" sz="1600" baseline="-25000"/>
              <a:t>t</a:t>
            </a:r>
            <a:r>
              <a:rPr lang="en-US" sz="1600"/>
              <a:t> = µ + </a:t>
            </a:r>
            <a:r>
              <a:rPr lang="en-US" sz="1600" err="1">
                <a:ea typeface="+mn-lt"/>
                <a:cs typeface="+mn-lt"/>
              </a:rPr>
              <a:t>σ</a:t>
            </a:r>
            <a:r>
              <a:rPr lang="en-US" sz="1600" baseline="-25000" err="1">
                <a:ea typeface="+mn-lt"/>
                <a:cs typeface="+mn-lt"/>
              </a:rPr>
              <a:t>t</a:t>
            </a:r>
            <a:r>
              <a:rPr lang="en-US" sz="1600" err="1">
                <a:ea typeface="+mn-lt"/>
                <a:cs typeface="+mn-lt"/>
              </a:rPr>
              <a:t>ε</a:t>
            </a:r>
            <a:r>
              <a:rPr lang="en-US" sz="1600" baseline="-25000" err="1">
                <a:ea typeface="+mn-lt"/>
                <a:cs typeface="+mn-lt"/>
              </a:rPr>
              <a:t>t</a:t>
            </a:r>
          </a:p>
          <a:p>
            <a:pPr marL="0" indent="0">
              <a:buNone/>
            </a:pPr>
            <a:r>
              <a:rPr lang="en-US" sz="1600"/>
              <a:t>Where </a:t>
            </a:r>
            <a:r>
              <a:rPr lang="en-US" sz="1600" err="1"/>
              <a:t>ε</a:t>
            </a:r>
            <a:r>
              <a:rPr lang="en-US" sz="1600" baseline="-25000" err="1"/>
              <a:t>t</a:t>
            </a:r>
            <a:r>
              <a:rPr lang="en-US" sz="1600"/>
              <a:t> is the standard normal and is the </a:t>
            </a:r>
            <a:r>
              <a:rPr lang="en-US" sz="1600" err="1"/>
              <a:t>σ</a:t>
            </a:r>
            <a:r>
              <a:rPr lang="en-US" sz="1600" baseline="-25000" err="1"/>
              <a:t>t</a:t>
            </a:r>
            <a:r>
              <a:rPr lang="en-US" sz="1600"/>
              <a:t> variance.</a:t>
            </a:r>
            <a:endParaRPr lang="en-US" sz="1600" baseline="-25000">
              <a:ea typeface="+mn-lt"/>
              <a:cs typeface="+mn-lt"/>
            </a:endParaRPr>
          </a:p>
        </p:txBody>
      </p:sp>
    </p:spTree>
    <p:extLst>
      <p:ext uri="{BB962C8B-B14F-4D97-AF65-F5344CB8AC3E}">
        <p14:creationId xmlns:p14="http://schemas.microsoft.com/office/powerpoint/2010/main" val="384268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generated with very high confidence">
            <a:extLst>
              <a:ext uri="{FF2B5EF4-FFF2-40B4-BE49-F238E27FC236}">
                <a16:creationId xmlns:a16="http://schemas.microsoft.com/office/drawing/2014/main" id="{CCBFE051-0AD4-40A7-8AAC-784253B60AC5}"/>
              </a:ext>
            </a:extLst>
          </p:cNvPr>
          <p:cNvPicPr>
            <a:picLocks noGrp="1" noChangeAspect="1"/>
          </p:cNvPicPr>
          <p:nvPr>
            <p:ph idx="1"/>
          </p:nvPr>
        </p:nvPicPr>
        <p:blipFill>
          <a:blip r:embed="rId2"/>
          <a:stretch>
            <a:fillRect/>
          </a:stretch>
        </p:blipFill>
        <p:spPr>
          <a:xfrm>
            <a:off x="343860" y="236987"/>
            <a:ext cx="6259883" cy="2965798"/>
          </a:xfrm>
        </p:spPr>
      </p:pic>
      <p:pic>
        <p:nvPicPr>
          <p:cNvPr id="8" name="Picture 8" descr="A screenshot of a cell phone&#10;&#10;Description generated with very high confidence">
            <a:extLst>
              <a:ext uri="{FF2B5EF4-FFF2-40B4-BE49-F238E27FC236}">
                <a16:creationId xmlns:a16="http://schemas.microsoft.com/office/drawing/2014/main" id="{AFE6FFE6-1276-4BD4-9115-034BC8BD964C}"/>
              </a:ext>
            </a:extLst>
          </p:cNvPr>
          <p:cNvPicPr>
            <a:picLocks noChangeAspect="1"/>
          </p:cNvPicPr>
          <p:nvPr/>
        </p:nvPicPr>
        <p:blipFill>
          <a:blip r:embed="rId3"/>
          <a:stretch>
            <a:fillRect/>
          </a:stretch>
        </p:blipFill>
        <p:spPr>
          <a:xfrm>
            <a:off x="5632537" y="3430206"/>
            <a:ext cx="6146104" cy="2847261"/>
          </a:xfrm>
          <a:prstGeom prst="rect">
            <a:avLst/>
          </a:prstGeom>
        </p:spPr>
      </p:pic>
    </p:spTree>
    <p:extLst>
      <p:ext uri="{BB962C8B-B14F-4D97-AF65-F5344CB8AC3E}">
        <p14:creationId xmlns:p14="http://schemas.microsoft.com/office/powerpoint/2010/main" val="2389759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197E8CBA-5ACA-4CC6-9259-C64A57005EFB}"/>
              </a:ext>
            </a:extLst>
          </p:cNvPr>
          <p:cNvPicPr>
            <a:picLocks noChangeAspect="1"/>
          </p:cNvPicPr>
          <p:nvPr/>
        </p:nvPicPr>
        <p:blipFill>
          <a:blip r:embed="rId2"/>
          <a:stretch>
            <a:fillRect/>
          </a:stretch>
        </p:blipFill>
        <p:spPr>
          <a:xfrm>
            <a:off x="183716" y="81617"/>
            <a:ext cx="5196212" cy="359457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D1DA8966-9F5C-47E4-91E2-F5DF16CA1B21}"/>
              </a:ext>
            </a:extLst>
          </p:cNvPr>
          <p:cNvPicPr>
            <a:picLocks noChangeAspect="1"/>
          </p:cNvPicPr>
          <p:nvPr/>
        </p:nvPicPr>
        <p:blipFill>
          <a:blip r:embed="rId3"/>
          <a:stretch>
            <a:fillRect/>
          </a:stretch>
        </p:blipFill>
        <p:spPr>
          <a:xfrm>
            <a:off x="308976" y="3748764"/>
            <a:ext cx="6365307" cy="1959622"/>
          </a:xfrm>
          <a:prstGeom prst="rect">
            <a:avLst/>
          </a:prstGeom>
        </p:spPr>
      </p:pic>
      <p:pic>
        <p:nvPicPr>
          <p:cNvPr id="7" name="Picture 7" descr="A close up of a logo&#10;&#10;Description generated with high confidence">
            <a:extLst>
              <a:ext uri="{FF2B5EF4-FFF2-40B4-BE49-F238E27FC236}">
                <a16:creationId xmlns:a16="http://schemas.microsoft.com/office/drawing/2014/main" id="{BF97CDB6-0AB7-4011-AEB3-44029FD468F8}"/>
              </a:ext>
            </a:extLst>
          </p:cNvPr>
          <p:cNvPicPr>
            <a:picLocks noChangeAspect="1"/>
          </p:cNvPicPr>
          <p:nvPr/>
        </p:nvPicPr>
        <p:blipFill>
          <a:blip r:embed="rId4"/>
          <a:stretch>
            <a:fillRect/>
          </a:stretch>
        </p:blipFill>
        <p:spPr>
          <a:xfrm>
            <a:off x="5726482" y="189385"/>
            <a:ext cx="5968650" cy="2637914"/>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4FE8277A-39A2-4CF3-9CEA-33E4B04BBE88}"/>
              </a:ext>
            </a:extLst>
          </p:cNvPr>
          <p:cNvPicPr>
            <a:picLocks noChangeAspect="1"/>
          </p:cNvPicPr>
          <p:nvPr/>
        </p:nvPicPr>
        <p:blipFill>
          <a:blip r:embed="rId5"/>
          <a:stretch>
            <a:fillRect/>
          </a:stretch>
        </p:blipFill>
        <p:spPr>
          <a:xfrm>
            <a:off x="7490565" y="3315108"/>
            <a:ext cx="3411254" cy="2649481"/>
          </a:xfrm>
          <a:prstGeom prst="rect">
            <a:avLst/>
          </a:prstGeom>
        </p:spPr>
      </p:pic>
    </p:spTree>
    <p:extLst>
      <p:ext uri="{BB962C8B-B14F-4D97-AF65-F5344CB8AC3E}">
        <p14:creationId xmlns:p14="http://schemas.microsoft.com/office/powerpoint/2010/main" val="5966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0EC2-51A0-084D-9A07-BCAE74CF1518}"/>
              </a:ext>
            </a:extLst>
          </p:cNvPr>
          <p:cNvSpPr>
            <a:spLocks noGrp="1"/>
          </p:cNvSpPr>
          <p:nvPr>
            <p:ph type="title"/>
          </p:nvPr>
        </p:nvSpPr>
        <p:spPr/>
        <p:txBody>
          <a:bodyPr/>
          <a:lstStyle/>
          <a:p>
            <a:r>
              <a:rPr lang="en-US"/>
              <a:t>Kalman Filter</a:t>
            </a:r>
          </a:p>
        </p:txBody>
      </p:sp>
      <p:sp>
        <p:nvSpPr>
          <p:cNvPr id="3" name="Content Placeholder 2">
            <a:extLst>
              <a:ext uri="{FF2B5EF4-FFF2-40B4-BE49-F238E27FC236}">
                <a16:creationId xmlns:a16="http://schemas.microsoft.com/office/drawing/2014/main" id="{1FD2310F-A033-B247-B686-5DB3C8455252}"/>
              </a:ext>
            </a:extLst>
          </p:cNvPr>
          <p:cNvSpPr>
            <a:spLocks noGrp="1"/>
          </p:cNvSpPr>
          <p:nvPr>
            <p:ph idx="1"/>
          </p:nvPr>
        </p:nvSpPr>
        <p:spPr>
          <a:xfrm>
            <a:off x="1069848" y="1599491"/>
            <a:ext cx="10058400" cy="4572709"/>
          </a:xfrm>
        </p:spPr>
        <p:txBody>
          <a:bodyPr vert="horz" lIns="91440" tIns="45720" rIns="91440" bIns="45720" rtlCol="0" anchor="t">
            <a:normAutofit/>
          </a:bodyPr>
          <a:lstStyle/>
          <a:p>
            <a:pPr marL="0" indent="0">
              <a:buNone/>
            </a:pPr>
            <a:endParaRPr lang="en-US">
              <a:ea typeface="+mn-lt"/>
              <a:cs typeface="+mn-lt"/>
            </a:endParaRPr>
          </a:p>
          <a:p>
            <a:r>
              <a:rPr lang="en-US">
                <a:ea typeface="+mn-lt"/>
                <a:cs typeface="+mn-lt"/>
              </a:rPr>
              <a:t>The Kalman filter is a set of mathematical equations that provides an efficient computational (recursive) means to estimate the state of a process, in a way that minimizes the mean of the squared error. The filter is very powerful in several aspects: it supports estimations of past, present, and even future states, and it can do so even when the precise nature of the modeled system is unknown.</a:t>
            </a:r>
            <a:endParaRPr lang="en-US"/>
          </a:p>
          <a:p>
            <a:r>
              <a:rPr lang="en-US">
                <a:ea typeface="+mn-lt"/>
                <a:cs typeface="+mn-lt"/>
              </a:rPr>
              <a:t>In Kalman filters, we iterate measurement(measurement update) and motion (prediction). And the update will use Bayes rule, which is nothing else but a product or a multiplication. In prediction, we use total probability which is a convolution or simply an addition.</a:t>
            </a:r>
            <a:endParaRPr lang="en-US"/>
          </a:p>
          <a:p>
            <a:pPr marL="0" indent="0">
              <a:buNone/>
            </a:pPr>
            <a:endParaRPr lang="en-US"/>
          </a:p>
        </p:txBody>
      </p:sp>
      <p:pic>
        <p:nvPicPr>
          <p:cNvPr id="4" name="Picture 4" descr="A picture containing object, clock, meter&#10;&#10;Description generated with very high confidence">
            <a:extLst>
              <a:ext uri="{FF2B5EF4-FFF2-40B4-BE49-F238E27FC236}">
                <a16:creationId xmlns:a16="http://schemas.microsoft.com/office/drawing/2014/main" id="{5A7DCC85-75B9-4020-8C65-FECAA45EE2D3}"/>
              </a:ext>
            </a:extLst>
          </p:cNvPr>
          <p:cNvPicPr>
            <a:picLocks noChangeAspect="1"/>
          </p:cNvPicPr>
          <p:nvPr/>
        </p:nvPicPr>
        <p:blipFill>
          <a:blip r:embed="rId2"/>
          <a:stretch>
            <a:fillRect/>
          </a:stretch>
        </p:blipFill>
        <p:spPr>
          <a:xfrm>
            <a:off x="4828784" y="4712721"/>
            <a:ext cx="3588706" cy="1493079"/>
          </a:xfrm>
          <a:prstGeom prst="rect">
            <a:avLst/>
          </a:prstGeom>
        </p:spPr>
      </p:pic>
    </p:spTree>
    <p:extLst>
      <p:ext uri="{BB962C8B-B14F-4D97-AF65-F5344CB8AC3E}">
        <p14:creationId xmlns:p14="http://schemas.microsoft.com/office/powerpoint/2010/main" val="250484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screenshot of a cell phone&#10;&#10;Description generated with very high confidence">
            <a:extLst>
              <a:ext uri="{FF2B5EF4-FFF2-40B4-BE49-F238E27FC236}">
                <a16:creationId xmlns:a16="http://schemas.microsoft.com/office/drawing/2014/main" id="{91CA88D9-01D1-4696-845A-BA2C73445CAF}"/>
              </a:ext>
            </a:extLst>
          </p:cNvPr>
          <p:cNvPicPr>
            <a:picLocks noGrp="1" noChangeAspect="1"/>
          </p:cNvPicPr>
          <p:nvPr>
            <p:ph idx="1"/>
          </p:nvPr>
        </p:nvPicPr>
        <p:blipFill>
          <a:blip r:embed="rId2"/>
          <a:stretch>
            <a:fillRect/>
          </a:stretch>
        </p:blipFill>
        <p:spPr>
          <a:xfrm>
            <a:off x="343860" y="236987"/>
            <a:ext cx="6259883" cy="2965798"/>
          </a:xfrm>
        </p:spPr>
      </p:pic>
      <p:pic>
        <p:nvPicPr>
          <p:cNvPr id="7" name="Picture 8" descr="A screenshot of a cell phone&#10;&#10;Description generated with very high confidence">
            <a:extLst>
              <a:ext uri="{FF2B5EF4-FFF2-40B4-BE49-F238E27FC236}">
                <a16:creationId xmlns:a16="http://schemas.microsoft.com/office/drawing/2014/main" id="{3C34B51D-725E-442F-8D1B-38DE83A0BFB3}"/>
              </a:ext>
            </a:extLst>
          </p:cNvPr>
          <p:cNvPicPr>
            <a:picLocks noChangeAspect="1"/>
          </p:cNvPicPr>
          <p:nvPr/>
        </p:nvPicPr>
        <p:blipFill>
          <a:blip r:embed="rId3"/>
          <a:stretch>
            <a:fillRect/>
          </a:stretch>
        </p:blipFill>
        <p:spPr>
          <a:xfrm>
            <a:off x="5632537" y="3430206"/>
            <a:ext cx="6146104" cy="2847261"/>
          </a:xfrm>
          <a:prstGeom prst="rect">
            <a:avLst/>
          </a:prstGeom>
        </p:spPr>
      </p:pic>
    </p:spTree>
    <p:extLst>
      <p:ext uri="{BB962C8B-B14F-4D97-AF65-F5344CB8AC3E}">
        <p14:creationId xmlns:p14="http://schemas.microsoft.com/office/powerpoint/2010/main" val="89008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ell phone&#10;&#10;Description generated with very high confidence">
            <a:extLst>
              <a:ext uri="{FF2B5EF4-FFF2-40B4-BE49-F238E27FC236}">
                <a16:creationId xmlns:a16="http://schemas.microsoft.com/office/drawing/2014/main" id="{F1562FF1-7856-4823-804A-7B138E593A77}"/>
              </a:ext>
            </a:extLst>
          </p:cNvPr>
          <p:cNvPicPr>
            <a:picLocks noChangeAspect="1"/>
          </p:cNvPicPr>
          <p:nvPr/>
        </p:nvPicPr>
        <p:blipFill>
          <a:blip r:embed="rId2"/>
          <a:stretch>
            <a:fillRect/>
          </a:stretch>
        </p:blipFill>
        <p:spPr>
          <a:xfrm>
            <a:off x="183716" y="81617"/>
            <a:ext cx="5196212" cy="3594576"/>
          </a:xfrm>
          <a:prstGeom prst="rect">
            <a:avLst/>
          </a:prstGeom>
        </p:spPr>
      </p:pic>
      <p:pic>
        <p:nvPicPr>
          <p:cNvPr id="4" name="Picture 4" descr="A picture containing bird&#10;&#10;Description generated with very high confidence">
            <a:extLst>
              <a:ext uri="{FF2B5EF4-FFF2-40B4-BE49-F238E27FC236}">
                <a16:creationId xmlns:a16="http://schemas.microsoft.com/office/drawing/2014/main" id="{42E92E56-3716-435D-9FB5-D6B6B0ECFF73}"/>
              </a:ext>
            </a:extLst>
          </p:cNvPr>
          <p:cNvPicPr>
            <a:picLocks noChangeAspect="1"/>
          </p:cNvPicPr>
          <p:nvPr/>
        </p:nvPicPr>
        <p:blipFill>
          <a:blip r:embed="rId3"/>
          <a:stretch>
            <a:fillRect/>
          </a:stretch>
        </p:blipFill>
        <p:spPr>
          <a:xfrm>
            <a:off x="183715" y="3669398"/>
            <a:ext cx="8390350" cy="2744654"/>
          </a:xfrm>
          <a:prstGeom prst="rect">
            <a:avLst/>
          </a:prstGeom>
        </p:spPr>
      </p:pic>
      <p:pic>
        <p:nvPicPr>
          <p:cNvPr id="5" name="Picture 5" descr="A screenshot of a social media post&#10;&#10;Description generated with very high confidence">
            <a:extLst>
              <a:ext uri="{FF2B5EF4-FFF2-40B4-BE49-F238E27FC236}">
                <a16:creationId xmlns:a16="http://schemas.microsoft.com/office/drawing/2014/main" id="{B6EFBADF-E484-4282-9FD8-F17A16285CE4}"/>
              </a:ext>
            </a:extLst>
          </p:cNvPr>
          <p:cNvPicPr>
            <a:picLocks noChangeAspect="1"/>
          </p:cNvPicPr>
          <p:nvPr/>
        </p:nvPicPr>
        <p:blipFill>
          <a:blip r:embed="rId4"/>
          <a:stretch>
            <a:fillRect/>
          </a:stretch>
        </p:blipFill>
        <p:spPr>
          <a:xfrm>
            <a:off x="5642976" y="82547"/>
            <a:ext cx="6146103" cy="320649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1CED4B0-BA7E-4384-BF12-ADC22A5E8F3F}"/>
              </a:ext>
            </a:extLst>
          </p:cNvPr>
          <p:cNvPicPr>
            <a:picLocks noChangeAspect="1"/>
          </p:cNvPicPr>
          <p:nvPr/>
        </p:nvPicPr>
        <p:blipFill>
          <a:blip r:embed="rId5"/>
          <a:stretch>
            <a:fillRect/>
          </a:stretch>
        </p:blipFill>
        <p:spPr>
          <a:xfrm>
            <a:off x="8711852" y="3668378"/>
            <a:ext cx="3139857" cy="2506613"/>
          </a:xfrm>
          <a:prstGeom prst="rect">
            <a:avLst/>
          </a:prstGeom>
        </p:spPr>
      </p:pic>
    </p:spTree>
    <p:extLst>
      <p:ext uri="{BB962C8B-B14F-4D97-AF65-F5344CB8AC3E}">
        <p14:creationId xmlns:p14="http://schemas.microsoft.com/office/powerpoint/2010/main" val="144398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9860-775E-474D-9973-75ED7E238A6C}"/>
              </a:ext>
            </a:extLst>
          </p:cNvPr>
          <p:cNvSpPr>
            <a:spLocks noGrp="1"/>
          </p:cNvSpPr>
          <p:nvPr>
            <p:ph type="title"/>
          </p:nvPr>
        </p:nvSpPr>
        <p:spPr/>
        <p:txBody>
          <a:bodyPr/>
          <a:lstStyle/>
          <a:p>
            <a:r>
              <a:rPr lang="en-US"/>
              <a:t>CAPM</a:t>
            </a:r>
          </a:p>
        </p:txBody>
      </p:sp>
      <p:sp>
        <p:nvSpPr>
          <p:cNvPr id="3" name="Content Placeholder 2">
            <a:extLst>
              <a:ext uri="{FF2B5EF4-FFF2-40B4-BE49-F238E27FC236}">
                <a16:creationId xmlns:a16="http://schemas.microsoft.com/office/drawing/2014/main" id="{D5B08A78-EB07-1942-8CFC-A4FDC3AF1DE5}"/>
              </a:ext>
            </a:extLst>
          </p:cNvPr>
          <p:cNvSpPr>
            <a:spLocks noGrp="1"/>
          </p:cNvSpPr>
          <p:nvPr>
            <p:ph idx="1"/>
          </p:nvPr>
        </p:nvSpPr>
        <p:spPr>
          <a:xfrm>
            <a:off x="1060883" y="1897290"/>
            <a:ext cx="10058400" cy="4050792"/>
          </a:xfrm>
        </p:spPr>
        <p:txBody>
          <a:bodyPr vert="horz" lIns="91440" tIns="45720" rIns="91440" bIns="45720" rtlCol="0" anchor="t">
            <a:normAutofit/>
          </a:bodyPr>
          <a:lstStyle/>
          <a:p>
            <a:r>
              <a:rPr lang="en-US"/>
              <a:t>Description</a:t>
            </a:r>
          </a:p>
          <a:p>
            <a:pPr lvl="1"/>
            <a:r>
              <a:rPr lang="en-US">
                <a:ea typeface="+mn-lt"/>
                <a:cs typeface="+mn-lt"/>
              </a:rPr>
              <a:t>The Capital Asset Pricing Model (CAPM) describes the relationship between systematic risk and expected return for assets, particularly stocks. CAPM is widely used throughout finance for pricing risky securities and generating expected returns for assets given the risk of those assets and cost of capital.</a:t>
            </a:r>
          </a:p>
          <a:p>
            <a:pPr lvl="1"/>
            <a:endParaRPr lang="en-US"/>
          </a:p>
          <a:p>
            <a:r>
              <a:rPr lang="en-US"/>
              <a:t>Formulae</a:t>
            </a:r>
          </a:p>
          <a:p>
            <a:pPr lvl="1"/>
            <a:r>
              <a:rPr lang="en-US" i="1">
                <a:ea typeface="+mn-lt"/>
                <a:cs typeface="+mn-lt"/>
              </a:rPr>
              <a:t>ERi</a:t>
            </a:r>
            <a:r>
              <a:rPr lang="en-US">
                <a:ea typeface="+mn-lt"/>
                <a:cs typeface="+mn-lt"/>
              </a:rPr>
              <a:t> =</a:t>
            </a:r>
            <a:r>
              <a:rPr lang="en-US" i="1">
                <a:ea typeface="+mn-lt"/>
                <a:cs typeface="+mn-lt"/>
              </a:rPr>
              <a:t>Rf</a:t>
            </a:r>
            <a:r>
              <a:rPr lang="en-US">
                <a:ea typeface="+mn-lt"/>
                <a:cs typeface="+mn-lt"/>
              </a:rPr>
              <a:t> +</a:t>
            </a:r>
            <a:r>
              <a:rPr lang="en-US" i="1">
                <a:ea typeface="+mn-lt"/>
                <a:cs typeface="+mn-lt"/>
              </a:rPr>
              <a:t>βi</a:t>
            </a:r>
            <a:r>
              <a:rPr lang="en-US">
                <a:ea typeface="+mn-lt"/>
                <a:cs typeface="+mn-lt"/>
              </a:rPr>
              <a:t> (</a:t>
            </a:r>
            <a:r>
              <a:rPr lang="en-US" i="1">
                <a:ea typeface="+mn-lt"/>
                <a:cs typeface="+mn-lt"/>
              </a:rPr>
              <a:t>ERm</a:t>
            </a:r>
            <a:r>
              <a:rPr lang="en-US">
                <a:ea typeface="+mn-lt"/>
                <a:cs typeface="+mn-lt"/>
              </a:rPr>
              <a:t> −</a:t>
            </a:r>
            <a:r>
              <a:rPr lang="en-US" i="1">
                <a:ea typeface="+mn-lt"/>
                <a:cs typeface="+mn-lt"/>
              </a:rPr>
              <a:t>Rf</a:t>
            </a:r>
            <a:r>
              <a:rPr lang="en-US">
                <a:ea typeface="+mn-lt"/>
                <a:cs typeface="+mn-lt"/>
              </a:rPr>
              <a:t> )</a:t>
            </a:r>
          </a:p>
          <a:p>
            <a:pPr lvl="1"/>
            <a:r>
              <a:rPr lang="en-US" b="1">
                <a:ea typeface="+mn-lt"/>
                <a:cs typeface="+mn-lt"/>
              </a:rPr>
              <a:t>where: </a:t>
            </a:r>
            <a:r>
              <a:rPr lang="en-US" i="1">
                <a:ea typeface="+mn-lt"/>
                <a:cs typeface="+mn-lt"/>
              </a:rPr>
              <a:t>ERi</a:t>
            </a:r>
            <a:r>
              <a:rPr lang="en-US">
                <a:ea typeface="+mn-lt"/>
                <a:cs typeface="+mn-lt"/>
              </a:rPr>
              <a:t> =expected return of investment</a:t>
            </a:r>
          </a:p>
          <a:p>
            <a:pPr marL="274320" lvl="1" indent="0">
              <a:buNone/>
            </a:pPr>
            <a:r>
              <a:rPr lang="en-US" i="1">
                <a:ea typeface="+mn-lt"/>
                <a:cs typeface="+mn-lt"/>
              </a:rPr>
              <a:t>                 Rf</a:t>
            </a:r>
            <a:r>
              <a:rPr lang="en-US">
                <a:ea typeface="+mn-lt"/>
                <a:cs typeface="+mn-lt"/>
              </a:rPr>
              <a:t> =risk-free rate</a:t>
            </a:r>
          </a:p>
          <a:p>
            <a:pPr marL="274320" lvl="1" indent="0">
              <a:buNone/>
            </a:pPr>
            <a:r>
              <a:rPr lang="en-US" i="1">
                <a:ea typeface="+mn-lt"/>
                <a:cs typeface="+mn-lt"/>
              </a:rPr>
              <a:t>                 βi</a:t>
            </a:r>
            <a:r>
              <a:rPr lang="en-US">
                <a:ea typeface="+mn-lt"/>
                <a:cs typeface="+mn-lt"/>
              </a:rPr>
              <a:t> =beta of the investment</a:t>
            </a:r>
          </a:p>
          <a:p>
            <a:pPr marL="274320" lvl="1" indent="0">
              <a:buNone/>
            </a:pPr>
            <a:r>
              <a:rPr lang="en-US">
                <a:ea typeface="+mn-lt"/>
                <a:cs typeface="+mn-lt"/>
              </a:rPr>
              <a:t>                (</a:t>
            </a:r>
            <a:r>
              <a:rPr lang="en-US" i="1">
                <a:ea typeface="+mn-lt"/>
                <a:cs typeface="+mn-lt"/>
              </a:rPr>
              <a:t>ERm</a:t>
            </a:r>
            <a:r>
              <a:rPr lang="en-US">
                <a:ea typeface="+mn-lt"/>
                <a:cs typeface="+mn-lt"/>
              </a:rPr>
              <a:t> −</a:t>
            </a:r>
            <a:r>
              <a:rPr lang="en-US" i="1">
                <a:ea typeface="+mn-lt"/>
                <a:cs typeface="+mn-lt"/>
              </a:rPr>
              <a:t>Rf</a:t>
            </a:r>
            <a:r>
              <a:rPr lang="en-US">
                <a:ea typeface="+mn-lt"/>
                <a:cs typeface="+mn-lt"/>
              </a:rPr>
              <a:t> )=market risk premium </a:t>
            </a:r>
          </a:p>
          <a:p>
            <a:endParaRPr lang="en-US"/>
          </a:p>
        </p:txBody>
      </p:sp>
    </p:spTree>
    <p:extLst>
      <p:ext uri="{BB962C8B-B14F-4D97-AF65-F5344CB8AC3E}">
        <p14:creationId xmlns:p14="http://schemas.microsoft.com/office/powerpoint/2010/main" val="20238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8BA7A2D2-BDD9-45C8-8C8B-16AD5D54AA73}"/>
              </a:ext>
            </a:extLst>
          </p:cNvPr>
          <p:cNvPicPr>
            <a:picLocks noChangeAspect="1"/>
          </p:cNvPicPr>
          <p:nvPr/>
        </p:nvPicPr>
        <p:blipFill>
          <a:blip r:embed="rId2"/>
          <a:stretch>
            <a:fillRect/>
          </a:stretch>
        </p:blipFill>
        <p:spPr>
          <a:xfrm>
            <a:off x="877229" y="173773"/>
            <a:ext cx="3718930" cy="4614746"/>
          </a:xfrm>
          <a:prstGeom prst="rect">
            <a:avLst/>
          </a:prstGeom>
        </p:spPr>
      </p:pic>
      <p:pic>
        <p:nvPicPr>
          <p:cNvPr id="7" name="Picture 7" descr="A screenshot of a social media post&#10;&#10;Description generated with very high confidence">
            <a:extLst>
              <a:ext uri="{FF2B5EF4-FFF2-40B4-BE49-F238E27FC236}">
                <a16:creationId xmlns:a16="http://schemas.microsoft.com/office/drawing/2014/main" id="{66F0F7EB-57C5-4668-9DB1-0AAA7729F2AF}"/>
              </a:ext>
            </a:extLst>
          </p:cNvPr>
          <p:cNvPicPr>
            <a:picLocks noChangeAspect="1"/>
          </p:cNvPicPr>
          <p:nvPr/>
        </p:nvPicPr>
        <p:blipFill>
          <a:blip r:embed="rId3"/>
          <a:stretch>
            <a:fillRect/>
          </a:stretch>
        </p:blipFill>
        <p:spPr>
          <a:xfrm>
            <a:off x="5356302" y="173985"/>
            <a:ext cx="5586761" cy="4744419"/>
          </a:xfrm>
          <a:prstGeom prst="rect">
            <a:avLst/>
          </a:prstGeom>
        </p:spPr>
      </p:pic>
      <p:sp>
        <p:nvSpPr>
          <p:cNvPr id="8" name="TextBox 7">
            <a:extLst>
              <a:ext uri="{FF2B5EF4-FFF2-40B4-BE49-F238E27FC236}">
                <a16:creationId xmlns:a16="http://schemas.microsoft.com/office/drawing/2014/main" id="{E93CBD15-D768-4A80-93C6-B6A4DCD268BF}"/>
              </a:ext>
            </a:extLst>
          </p:cNvPr>
          <p:cNvSpPr txBox="1"/>
          <p:nvPr/>
        </p:nvSpPr>
        <p:spPr>
          <a:xfrm>
            <a:off x="960863" y="5012473"/>
            <a:ext cx="101122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beta is a measure of a stock’s risk (volatility of returns) reflected by measuring the fluctuation of its price changes relative to the overall market. In other words, it is the stock’s sensitivity to market risk. For instance, if a company’s beta is equal to 1.5 the security has 150% of the volatility of the market average. However, if the beta is equal to 1, the expected return on a security is equal to the average market return.  A beta of -1 means security has a perfect negative correlation with the market.</a:t>
            </a:r>
            <a:endParaRPr lang="en-US"/>
          </a:p>
        </p:txBody>
      </p:sp>
    </p:spTree>
    <p:extLst>
      <p:ext uri="{BB962C8B-B14F-4D97-AF65-F5344CB8AC3E}">
        <p14:creationId xmlns:p14="http://schemas.microsoft.com/office/powerpoint/2010/main" val="3609663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DCBA73D5-FC5C-46CC-BB42-42F0111557A9}"/>
              </a:ext>
            </a:extLst>
          </p:cNvPr>
          <p:cNvPicPr>
            <a:picLocks noChangeAspect="1"/>
          </p:cNvPicPr>
          <p:nvPr/>
        </p:nvPicPr>
        <p:blipFill>
          <a:blip r:embed="rId2"/>
          <a:stretch>
            <a:fillRect/>
          </a:stretch>
        </p:blipFill>
        <p:spPr>
          <a:xfrm>
            <a:off x="459059" y="187246"/>
            <a:ext cx="4081346" cy="408599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7FE38D37-FF80-42F5-B520-D4BE03B3F142}"/>
              </a:ext>
            </a:extLst>
          </p:cNvPr>
          <p:cNvPicPr>
            <a:picLocks noChangeAspect="1"/>
          </p:cNvPicPr>
          <p:nvPr/>
        </p:nvPicPr>
        <p:blipFill>
          <a:blip r:embed="rId3"/>
          <a:stretch>
            <a:fillRect/>
          </a:stretch>
        </p:blipFill>
        <p:spPr>
          <a:xfrm>
            <a:off x="4659351" y="187824"/>
            <a:ext cx="7055004" cy="209620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D5876189-7F42-49F8-8A5D-2ECF49211672}"/>
              </a:ext>
            </a:extLst>
          </p:cNvPr>
          <p:cNvPicPr>
            <a:picLocks noChangeAspect="1"/>
          </p:cNvPicPr>
          <p:nvPr/>
        </p:nvPicPr>
        <p:blipFill>
          <a:blip r:embed="rId4"/>
          <a:stretch>
            <a:fillRect/>
          </a:stretch>
        </p:blipFill>
        <p:spPr>
          <a:xfrm>
            <a:off x="4659351" y="2328019"/>
            <a:ext cx="5726151" cy="1755912"/>
          </a:xfrm>
          <a:prstGeom prst="rect">
            <a:avLst/>
          </a:prstGeom>
        </p:spPr>
      </p:pic>
      <p:sp>
        <p:nvSpPr>
          <p:cNvPr id="7" name="TextBox 6">
            <a:extLst>
              <a:ext uri="{FF2B5EF4-FFF2-40B4-BE49-F238E27FC236}">
                <a16:creationId xmlns:a16="http://schemas.microsoft.com/office/drawing/2014/main" id="{7C5A78C8-3BDC-4317-9E8E-9D7563CD6D29}"/>
              </a:ext>
            </a:extLst>
          </p:cNvPr>
          <p:cNvSpPr txBox="1"/>
          <p:nvPr/>
        </p:nvSpPr>
        <p:spPr>
          <a:xfrm>
            <a:off x="1025912" y="4826620"/>
            <a:ext cx="943393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After this ,we will use the idea of random forest to get a precise beta.</a:t>
            </a:r>
          </a:p>
        </p:txBody>
      </p:sp>
    </p:spTree>
    <p:extLst>
      <p:ext uri="{BB962C8B-B14F-4D97-AF65-F5344CB8AC3E}">
        <p14:creationId xmlns:p14="http://schemas.microsoft.com/office/powerpoint/2010/main" val="98974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1E24E-6258-46D2-AFB9-2046DDD92CE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Background</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61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creenshot&#10;&#10;Description generated with very high confidence">
            <a:extLst>
              <a:ext uri="{FF2B5EF4-FFF2-40B4-BE49-F238E27FC236}">
                <a16:creationId xmlns:a16="http://schemas.microsoft.com/office/drawing/2014/main" id="{4D86E4A6-9768-42D9-8381-36B011096F06}"/>
              </a:ext>
            </a:extLst>
          </p:cNvPr>
          <p:cNvPicPr>
            <a:picLocks noChangeAspect="1"/>
          </p:cNvPicPr>
          <p:nvPr/>
        </p:nvPicPr>
        <p:blipFill>
          <a:blip r:embed="rId2"/>
          <a:stretch>
            <a:fillRect/>
          </a:stretch>
        </p:blipFill>
        <p:spPr>
          <a:xfrm>
            <a:off x="170329" y="128681"/>
            <a:ext cx="4926980" cy="2998903"/>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CA81A219-AF5D-44B5-94C9-C251A501D5DD}"/>
              </a:ext>
            </a:extLst>
          </p:cNvPr>
          <p:cNvPicPr>
            <a:picLocks noChangeAspect="1"/>
          </p:cNvPicPr>
          <p:nvPr/>
        </p:nvPicPr>
        <p:blipFill>
          <a:blip r:embed="rId3"/>
          <a:stretch>
            <a:fillRect/>
          </a:stretch>
        </p:blipFill>
        <p:spPr>
          <a:xfrm>
            <a:off x="301083" y="3233699"/>
            <a:ext cx="3087029" cy="3438601"/>
          </a:xfrm>
          <a:prstGeom prst="rect">
            <a:avLst/>
          </a:prstGeom>
        </p:spPr>
      </p:pic>
      <p:sp>
        <p:nvSpPr>
          <p:cNvPr id="6" name="TextBox 5">
            <a:extLst>
              <a:ext uri="{FF2B5EF4-FFF2-40B4-BE49-F238E27FC236}">
                <a16:creationId xmlns:a16="http://schemas.microsoft.com/office/drawing/2014/main" id="{425B574A-ADC5-46B2-8687-5F5FDF210B3F}"/>
              </a:ext>
            </a:extLst>
          </p:cNvPr>
          <p:cNvSpPr txBox="1"/>
          <p:nvPr/>
        </p:nvSpPr>
        <p:spPr>
          <a:xfrm>
            <a:off x="3395545" y="5235498"/>
            <a:ext cx="36538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ea typeface="+mn-lt"/>
                <a:cs typeface="+mn-lt"/>
              </a:rPr>
              <a:t>1.1777480569069207</a:t>
            </a:r>
            <a:endParaRPr lang="en-US" sz="2800"/>
          </a:p>
        </p:txBody>
      </p:sp>
      <p:sp>
        <p:nvSpPr>
          <p:cNvPr id="7" name="TextBox 6">
            <a:extLst>
              <a:ext uri="{FF2B5EF4-FFF2-40B4-BE49-F238E27FC236}">
                <a16:creationId xmlns:a16="http://schemas.microsoft.com/office/drawing/2014/main" id="{1656114F-C5EB-41FE-93B4-35CA914FB59A}"/>
              </a:ext>
            </a:extLst>
          </p:cNvPr>
          <p:cNvSpPr txBox="1"/>
          <p:nvPr/>
        </p:nvSpPr>
        <p:spPr>
          <a:xfrm>
            <a:off x="3399033" y="3705691"/>
            <a:ext cx="34494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ea typeface="+mn-lt"/>
                <a:cs typeface="+mn-lt"/>
              </a:rPr>
              <a:t>1.219542</a:t>
            </a:r>
          </a:p>
        </p:txBody>
      </p:sp>
      <p:sp>
        <p:nvSpPr>
          <p:cNvPr id="8" name="Arrow: Down 7">
            <a:extLst>
              <a:ext uri="{FF2B5EF4-FFF2-40B4-BE49-F238E27FC236}">
                <a16:creationId xmlns:a16="http://schemas.microsoft.com/office/drawing/2014/main" id="{9C53FABD-1331-4F27-AD20-675F3A569E08}"/>
              </a:ext>
            </a:extLst>
          </p:cNvPr>
          <p:cNvSpPr/>
          <p:nvPr/>
        </p:nvSpPr>
        <p:spPr>
          <a:xfrm>
            <a:off x="4039287" y="4415008"/>
            <a:ext cx="157976" cy="5389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D4791FCB-FB5C-4CFA-9A65-A1EB31440FF5}"/>
              </a:ext>
            </a:extLst>
          </p:cNvPr>
          <p:cNvPicPr>
            <a:picLocks noChangeAspect="1"/>
          </p:cNvPicPr>
          <p:nvPr/>
        </p:nvPicPr>
        <p:blipFill>
          <a:blip r:embed="rId4"/>
          <a:stretch>
            <a:fillRect/>
          </a:stretch>
        </p:blipFill>
        <p:spPr>
          <a:xfrm>
            <a:off x="5504985" y="219595"/>
            <a:ext cx="5298687" cy="330576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DBF96FBE-D902-4606-8CAA-019F07271810}"/>
              </a:ext>
            </a:extLst>
          </p:cNvPr>
          <p:cNvPicPr>
            <a:picLocks noChangeAspect="1"/>
          </p:cNvPicPr>
          <p:nvPr/>
        </p:nvPicPr>
        <p:blipFill>
          <a:blip r:embed="rId5"/>
          <a:stretch>
            <a:fillRect/>
          </a:stretch>
        </p:blipFill>
        <p:spPr>
          <a:xfrm>
            <a:off x="7149791" y="3639670"/>
            <a:ext cx="4917687" cy="2812514"/>
          </a:xfrm>
          <a:prstGeom prst="rect">
            <a:avLst/>
          </a:prstGeom>
        </p:spPr>
      </p:pic>
    </p:spTree>
    <p:extLst>
      <p:ext uri="{BB962C8B-B14F-4D97-AF65-F5344CB8AC3E}">
        <p14:creationId xmlns:p14="http://schemas.microsoft.com/office/powerpoint/2010/main" val="1530950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text on a black background&#10;&#10;Description generated with very high confidence">
            <a:extLst>
              <a:ext uri="{FF2B5EF4-FFF2-40B4-BE49-F238E27FC236}">
                <a16:creationId xmlns:a16="http://schemas.microsoft.com/office/drawing/2014/main" id="{6F422534-7760-4D36-BEAD-FBB23C46E614}"/>
              </a:ext>
            </a:extLst>
          </p:cNvPr>
          <p:cNvPicPr>
            <a:picLocks noChangeAspect="1"/>
          </p:cNvPicPr>
          <p:nvPr/>
        </p:nvPicPr>
        <p:blipFill>
          <a:blip r:embed="rId2"/>
          <a:stretch>
            <a:fillRect/>
          </a:stretch>
        </p:blipFill>
        <p:spPr>
          <a:xfrm>
            <a:off x="4187764" y="357714"/>
            <a:ext cx="3006149" cy="5211336"/>
          </a:xfrm>
          <a:prstGeom prst="rect">
            <a:avLst/>
          </a:prstGeom>
        </p:spPr>
      </p:pic>
      <p:pic>
        <p:nvPicPr>
          <p:cNvPr id="5" name="Picture 5">
            <a:extLst>
              <a:ext uri="{FF2B5EF4-FFF2-40B4-BE49-F238E27FC236}">
                <a16:creationId xmlns:a16="http://schemas.microsoft.com/office/drawing/2014/main" id="{A0C3CD2D-E941-4725-88AD-2612CBF94940}"/>
              </a:ext>
            </a:extLst>
          </p:cNvPr>
          <p:cNvPicPr>
            <a:picLocks noChangeAspect="1"/>
          </p:cNvPicPr>
          <p:nvPr/>
        </p:nvPicPr>
        <p:blipFill>
          <a:blip r:embed="rId3"/>
          <a:stretch>
            <a:fillRect/>
          </a:stretch>
        </p:blipFill>
        <p:spPr>
          <a:xfrm>
            <a:off x="528754" y="2137667"/>
            <a:ext cx="3198541" cy="696254"/>
          </a:xfrm>
          <a:prstGeom prst="rect">
            <a:avLst/>
          </a:prstGeom>
        </p:spPr>
      </p:pic>
      <p:pic>
        <p:nvPicPr>
          <p:cNvPr id="6" name="Picture 6">
            <a:extLst>
              <a:ext uri="{FF2B5EF4-FFF2-40B4-BE49-F238E27FC236}">
                <a16:creationId xmlns:a16="http://schemas.microsoft.com/office/drawing/2014/main" id="{B9593756-6BCD-471F-97E8-9B615DFA65FD}"/>
              </a:ext>
            </a:extLst>
          </p:cNvPr>
          <p:cNvPicPr>
            <a:picLocks noChangeAspect="1"/>
          </p:cNvPicPr>
          <p:nvPr/>
        </p:nvPicPr>
        <p:blipFill>
          <a:blip r:embed="rId4"/>
          <a:stretch>
            <a:fillRect/>
          </a:stretch>
        </p:blipFill>
        <p:spPr>
          <a:xfrm>
            <a:off x="6955572" y="2407851"/>
            <a:ext cx="5064512" cy="787787"/>
          </a:xfrm>
          <a:prstGeom prst="rect">
            <a:avLst/>
          </a:prstGeom>
        </p:spPr>
      </p:pic>
    </p:spTree>
    <p:extLst>
      <p:ext uri="{BB962C8B-B14F-4D97-AF65-F5344CB8AC3E}">
        <p14:creationId xmlns:p14="http://schemas.microsoft.com/office/powerpoint/2010/main" val="1851827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1C82-3BB9-7C41-A6F5-431AD13E5EAB}"/>
              </a:ext>
            </a:extLst>
          </p:cNvPr>
          <p:cNvSpPr>
            <a:spLocks noGrp="1"/>
          </p:cNvSpPr>
          <p:nvPr>
            <p:ph type="title"/>
          </p:nvPr>
        </p:nvSpPr>
        <p:spPr>
          <a:xfrm>
            <a:off x="480272" y="73041"/>
            <a:ext cx="10647976" cy="1114322"/>
          </a:xfrm>
        </p:spPr>
        <p:txBody>
          <a:bodyPr/>
          <a:lstStyle/>
          <a:p>
            <a:r>
              <a:rPr lang="en-US"/>
              <a:t>Arima</a:t>
            </a:r>
          </a:p>
        </p:txBody>
      </p:sp>
      <p:sp>
        <p:nvSpPr>
          <p:cNvPr id="3" name="Content Placeholder 2">
            <a:extLst>
              <a:ext uri="{FF2B5EF4-FFF2-40B4-BE49-F238E27FC236}">
                <a16:creationId xmlns:a16="http://schemas.microsoft.com/office/drawing/2014/main" id="{BB06FB78-8401-6F4B-960D-33BC5613D197}"/>
              </a:ext>
            </a:extLst>
          </p:cNvPr>
          <p:cNvSpPr>
            <a:spLocks noGrp="1"/>
          </p:cNvSpPr>
          <p:nvPr>
            <p:ph idx="1"/>
          </p:nvPr>
        </p:nvSpPr>
        <p:spPr>
          <a:xfrm>
            <a:off x="424651" y="1287102"/>
            <a:ext cx="10703597" cy="4885098"/>
          </a:xfrm>
        </p:spPr>
        <p:txBody>
          <a:bodyPr vert="horz" lIns="91440" tIns="45720" rIns="91440" bIns="45720" rtlCol="0" anchor="t">
            <a:normAutofit/>
          </a:bodyPr>
          <a:lstStyle/>
          <a:p>
            <a:endParaRPr lang="en-US"/>
          </a:p>
          <a:p>
            <a:endParaRPr lang="en-US"/>
          </a:p>
        </p:txBody>
      </p:sp>
      <p:sp>
        <p:nvSpPr>
          <p:cNvPr id="4" name="TextBox 3">
            <a:extLst>
              <a:ext uri="{FF2B5EF4-FFF2-40B4-BE49-F238E27FC236}">
                <a16:creationId xmlns:a16="http://schemas.microsoft.com/office/drawing/2014/main" id="{C978BBB1-C53C-42B1-9F59-D0ADAF7D16E2}"/>
              </a:ext>
            </a:extLst>
          </p:cNvPr>
          <p:cNvSpPr txBox="1"/>
          <p:nvPr/>
        </p:nvSpPr>
        <p:spPr>
          <a:xfrm>
            <a:off x="413817" y="1186941"/>
            <a:ext cx="10090658"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Wingdings"/>
              <a:buChar char="§"/>
            </a:pPr>
            <a:r>
              <a:rPr lang="en-US" b="1">
                <a:ea typeface="+mn-lt"/>
                <a:cs typeface="+mn-lt"/>
              </a:rPr>
              <a:t>A</a:t>
            </a:r>
            <a:r>
              <a:rPr lang="en-US">
                <a:ea typeface="+mn-lt"/>
                <a:cs typeface="+mn-lt"/>
              </a:rPr>
              <a:t>uto</a:t>
            </a:r>
            <a:r>
              <a:rPr lang="en-US" b="1">
                <a:ea typeface="+mn-lt"/>
                <a:cs typeface="+mn-lt"/>
              </a:rPr>
              <a:t>R</a:t>
            </a:r>
            <a:r>
              <a:rPr lang="en-US">
                <a:ea typeface="+mn-lt"/>
                <a:cs typeface="+mn-lt"/>
              </a:rPr>
              <a:t>egressive </a:t>
            </a:r>
            <a:r>
              <a:rPr lang="en-US" b="1">
                <a:ea typeface="+mn-lt"/>
                <a:cs typeface="+mn-lt"/>
              </a:rPr>
              <a:t>I</a:t>
            </a:r>
            <a:r>
              <a:rPr lang="en-US">
                <a:ea typeface="+mn-lt"/>
                <a:cs typeface="+mn-lt"/>
              </a:rPr>
              <a:t>ntegrated </a:t>
            </a:r>
            <a:r>
              <a:rPr lang="en-US" b="1">
                <a:ea typeface="+mn-lt"/>
                <a:cs typeface="+mn-lt"/>
              </a:rPr>
              <a:t>M</a:t>
            </a:r>
            <a:r>
              <a:rPr lang="en-US">
                <a:ea typeface="+mn-lt"/>
                <a:cs typeface="+mn-lt"/>
              </a:rPr>
              <a:t>oving </a:t>
            </a:r>
            <a:r>
              <a:rPr lang="en-US" b="1">
                <a:ea typeface="+mn-lt"/>
                <a:cs typeface="+mn-lt"/>
              </a:rPr>
              <a:t>A</a:t>
            </a:r>
            <a:r>
              <a:rPr lang="en-US">
                <a:ea typeface="+mn-lt"/>
                <a:cs typeface="+mn-lt"/>
              </a:rPr>
              <a:t>verage</a:t>
            </a:r>
          </a:p>
          <a:p>
            <a:pPr marL="285750" indent="-285750">
              <a:buFont typeface="Wingdings"/>
              <a:buChar char="§"/>
            </a:pPr>
            <a:r>
              <a:rPr lang="en-US">
                <a:ea typeface="+mn-lt"/>
                <a:cs typeface="+mn-lt"/>
              </a:rPr>
              <a:t>An ARIMA model is a class of statistical models for analyzing and forecasting time series data</a:t>
            </a:r>
          </a:p>
          <a:p>
            <a:endParaRPr lang="en-US"/>
          </a:p>
          <a:p>
            <a:pPr marL="285750" indent="-285750">
              <a:buFont typeface="Wingdings"/>
              <a:buChar char="§"/>
            </a:pPr>
            <a:r>
              <a:rPr lang="en-US"/>
              <a:t>Parameters used to define model - </a:t>
            </a:r>
          </a:p>
          <a:p>
            <a:r>
              <a:rPr lang="en-US"/>
              <a:t>   </a:t>
            </a:r>
            <a:r>
              <a:rPr lang="en-US" sz="1600"/>
              <a:t>p </a:t>
            </a:r>
            <a:r>
              <a:rPr lang="en-US"/>
              <a:t>: </a:t>
            </a:r>
            <a:r>
              <a:rPr lang="en-US">
                <a:ea typeface="+mn-lt"/>
                <a:cs typeface="+mn-lt"/>
              </a:rPr>
              <a:t> </a:t>
            </a:r>
            <a:r>
              <a:rPr lang="en-US" sz="1600">
                <a:ea typeface="+mn-lt"/>
                <a:cs typeface="+mn-lt"/>
              </a:rPr>
              <a:t>The number of lag observations included in the model, also called the lag order</a:t>
            </a:r>
          </a:p>
          <a:p>
            <a:r>
              <a:rPr lang="en-US" sz="1600"/>
              <a:t>   d </a:t>
            </a:r>
            <a:r>
              <a:rPr lang="en-US"/>
              <a:t>:  </a:t>
            </a:r>
            <a:r>
              <a:rPr lang="en-US" sz="1600">
                <a:ea typeface="+mn-lt"/>
                <a:cs typeface="+mn-lt"/>
              </a:rPr>
              <a:t>The number of times that the raw observations are differenced, also called the degree of differencing</a:t>
            </a:r>
            <a:endParaRPr lang="en-US" sz="1600"/>
          </a:p>
          <a:p>
            <a:r>
              <a:rPr lang="en-US" sz="1600"/>
              <a:t>   q : </a:t>
            </a:r>
            <a:r>
              <a:rPr lang="en-US" sz="1600">
                <a:ea typeface="+mn-lt"/>
                <a:cs typeface="+mn-lt"/>
              </a:rPr>
              <a:t> The size of the moving average window, also called the order of moving average.</a:t>
            </a:r>
          </a:p>
          <a:p>
            <a:endParaRPr lang="en-US" sz="1600"/>
          </a:p>
          <a:p>
            <a:pPr marL="285750" indent="-285750">
              <a:buFont typeface="Arial"/>
              <a:buChar char="•"/>
            </a:pPr>
            <a:endParaRPr lang="en-US" sz="1600"/>
          </a:p>
          <a:p>
            <a:pPr marL="285750" indent="-285750">
              <a:buFont typeface="Wingdings"/>
              <a:buChar char="§"/>
            </a:pPr>
            <a:endParaRPr lang="en-US"/>
          </a:p>
        </p:txBody>
      </p:sp>
      <p:sp>
        <p:nvSpPr>
          <p:cNvPr id="6" name="TextBox 5">
            <a:extLst>
              <a:ext uri="{FF2B5EF4-FFF2-40B4-BE49-F238E27FC236}">
                <a16:creationId xmlns:a16="http://schemas.microsoft.com/office/drawing/2014/main" id="{B504B88B-57DA-4FC2-88D4-148D11C4FA66}"/>
              </a:ext>
            </a:extLst>
          </p:cNvPr>
          <p:cNvSpPr txBox="1"/>
          <p:nvPr/>
        </p:nvSpPr>
        <p:spPr>
          <a:xfrm>
            <a:off x="2043495" y="42349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02956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B6160A0A-659D-4108-A585-A389EFCB2EE6}"/>
              </a:ext>
            </a:extLst>
          </p:cNvPr>
          <p:cNvPicPr>
            <a:picLocks noChangeAspect="1"/>
          </p:cNvPicPr>
          <p:nvPr/>
        </p:nvPicPr>
        <p:blipFill>
          <a:blip r:embed="rId2"/>
          <a:stretch>
            <a:fillRect/>
          </a:stretch>
        </p:blipFill>
        <p:spPr>
          <a:xfrm>
            <a:off x="196897" y="184408"/>
            <a:ext cx="5802323" cy="4002950"/>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654B70DD-025E-4F46-AA12-8399B45D8426}"/>
              </a:ext>
            </a:extLst>
          </p:cNvPr>
          <p:cNvPicPr>
            <a:picLocks noChangeAspect="1"/>
          </p:cNvPicPr>
          <p:nvPr/>
        </p:nvPicPr>
        <p:blipFill>
          <a:blip r:embed="rId3"/>
          <a:stretch>
            <a:fillRect/>
          </a:stretch>
        </p:blipFill>
        <p:spPr>
          <a:xfrm>
            <a:off x="6148284" y="3496370"/>
            <a:ext cx="5679960" cy="1695175"/>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13DE2659-374F-4674-9F17-9DB0B60D7B22}"/>
              </a:ext>
            </a:extLst>
          </p:cNvPr>
          <p:cNvPicPr>
            <a:picLocks noChangeAspect="1"/>
          </p:cNvPicPr>
          <p:nvPr/>
        </p:nvPicPr>
        <p:blipFill>
          <a:blip r:embed="rId4"/>
          <a:stretch>
            <a:fillRect/>
          </a:stretch>
        </p:blipFill>
        <p:spPr>
          <a:xfrm>
            <a:off x="6098225" y="5605256"/>
            <a:ext cx="5730017" cy="642205"/>
          </a:xfrm>
          <a:prstGeom prst="rect">
            <a:avLst/>
          </a:prstGeom>
        </p:spPr>
      </p:pic>
    </p:spTree>
    <p:extLst>
      <p:ext uri="{BB962C8B-B14F-4D97-AF65-F5344CB8AC3E}">
        <p14:creationId xmlns:p14="http://schemas.microsoft.com/office/powerpoint/2010/main" val="328359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517B64-8E09-4304-8D71-7EDCAB04A1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C5E58E8F-F745-4CB3-8EB2-71B3C5347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0943A29A-CD4A-4902-BECB-F71F97E8C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4196C649-2ED6-4621-B400-B6B6CB9CA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ell phone&#10;&#10;Description generated with high confidence">
            <a:extLst>
              <a:ext uri="{FF2B5EF4-FFF2-40B4-BE49-F238E27FC236}">
                <a16:creationId xmlns:a16="http://schemas.microsoft.com/office/drawing/2014/main" id="{0D0C0A31-0EDF-4DC5-9261-11160A0108CD}"/>
              </a:ext>
            </a:extLst>
          </p:cNvPr>
          <p:cNvPicPr>
            <a:picLocks noChangeAspect="1"/>
          </p:cNvPicPr>
          <p:nvPr/>
        </p:nvPicPr>
        <p:blipFill>
          <a:blip r:embed="rId4"/>
          <a:stretch>
            <a:fillRect/>
          </a:stretch>
        </p:blipFill>
        <p:spPr>
          <a:xfrm>
            <a:off x="298620" y="181804"/>
            <a:ext cx="5497893" cy="3352268"/>
          </a:xfrm>
          <a:prstGeom prst="rect">
            <a:avLst/>
          </a:prstGeom>
        </p:spPr>
      </p:pic>
      <p:pic>
        <p:nvPicPr>
          <p:cNvPr id="4" name="Picture 4" descr="A screenshot of a cell phone&#10;&#10;Description generated with high confidence">
            <a:extLst>
              <a:ext uri="{FF2B5EF4-FFF2-40B4-BE49-F238E27FC236}">
                <a16:creationId xmlns:a16="http://schemas.microsoft.com/office/drawing/2014/main" id="{C507C928-0075-422C-97D4-2559839A8454}"/>
              </a:ext>
            </a:extLst>
          </p:cNvPr>
          <p:cNvPicPr>
            <a:picLocks noChangeAspect="1"/>
          </p:cNvPicPr>
          <p:nvPr/>
        </p:nvPicPr>
        <p:blipFill>
          <a:blip r:embed="rId5"/>
          <a:stretch>
            <a:fillRect/>
          </a:stretch>
        </p:blipFill>
        <p:spPr>
          <a:xfrm>
            <a:off x="4604507" y="3641862"/>
            <a:ext cx="7422360" cy="2817381"/>
          </a:xfrm>
          <a:prstGeom prst="rect">
            <a:avLst/>
          </a:prstGeom>
        </p:spPr>
      </p:pic>
      <p:grpSp>
        <p:nvGrpSpPr>
          <p:cNvPr id="16" name="Group 15">
            <a:extLst>
              <a:ext uri="{FF2B5EF4-FFF2-40B4-BE49-F238E27FC236}">
                <a16:creationId xmlns:a16="http://schemas.microsoft.com/office/drawing/2014/main" id="{BDBD8829-D991-463E-96C4-458023ACFB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64A007E3-EBC1-4940-BD36-66D3F4CCA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30F8ADAE-2107-4578-9F40-E6451BE83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4017126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3370-D9FC-CF46-AEF7-E1A61E3AD677}"/>
              </a:ext>
            </a:extLst>
          </p:cNvPr>
          <p:cNvSpPr>
            <a:spLocks noGrp="1"/>
          </p:cNvSpPr>
          <p:nvPr>
            <p:ph type="title"/>
          </p:nvPr>
        </p:nvSpPr>
        <p:spPr/>
        <p:txBody>
          <a:bodyPr/>
          <a:lstStyle/>
          <a:p>
            <a:r>
              <a:rPr lang="en-US" sz="4000" err="1"/>
              <a:t>Fama</a:t>
            </a:r>
            <a:r>
              <a:rPr lang="en-US" sz="4000"/>
              <a:t> French - 3 Factor</a:t>
            </a:r>
            <a:endParaRPr lang="en-US" sz="4000">
              <a:latin typeface="Rockwell Condensed"/>
            </a:endParaRPr>
          </a:p>
        </p:txBody>
      </p:sp>
      <p:sp>
        <p:nvSpPr>
          <p:cNvPr id="3" name="Content Placeholder 2">
            <a:extLst>
              <a:ext uri="{FF2B5EF4-FFF2-40B4-BE49-F238E27FC236}">
                <a16:creationId xmlns:a16="http://schemas.microsoft.com/office/drawing/2014/main" id="{3F848EE5-D446-194F-8D51-37E5322812E0}"/>
              </a:ext>
            </a:extLst>
          </p:cNvPr>
          <p:cNvSpPr>
            <a:spLocks noGrp="1"/>
          </p:cNvSpPr>
          <p:nvPr>
            <p:ph idx="1"/>
          </p:nvPr>
        </p:nvSpPr>
        <p:spPr/>
        <p:txBody>
          <a:bodyPr vert="horz" lIns="91440" tIns="45720" rIns="91440" bIns="45720" rtlCol="0" anchor="t">
            <a:normAutofit/>
          </a:bodyPr>
          <a:lstStyle/>
          <a:p>
            <a:r>
              <a:rPr lang="en-US" sz="1600"/>
              <a:t>This model describes stock return. Before Fama – French, CAPM was widely used.</a:t>
            </a:r>
          </a:p>
          <a:p>
            <a:r>
              <a:rPr lang="en-US" sz="1600"/>
              <a:t>Fama – French has the following factors:</a:t>
            </a:r>
          </a:p>
          <a:p>
            <a:pPr lvl="1"/>
            <a:r>
              <a:rPr lang="en-US" sz="1600"/>
              <a:t>Market Risk Premium (r</a:t>
            </a:r>
            <a:r>
              <a:rPr lang="en-US" sz="1600" baseline="-25000"/>
              <a:t>m</a:t>
            </a:r>
            <a:r>
              <a:rPr lang="en-US" sz="1600"/>
              <a:t> – r</a:t>
            </a:r>
            <a:r>
              <a:rPr lang="en-US" sz="1600" baseline="-25000"/>
              <a:t>f</a:t>
            </a:r>
            <a:r>
              <a:rPr lang="en-US" sz="1600"/>
              <a:t>)- It represents the difference between the expected return of the market and the risk-free return rate. It gives the investor, returns above the risk-free rate.</a:t>
            </a:r>
          </a:p>
          <a:p>
            <a:pPr lvl="1"/>
            <a:r>
              <a:rPr lang="en-US" sz="1600"/>
              <a:t>Small Minus Big Market Capitalization (SMB)- Represents historic excess of small-cap companies over large-cap companies. Higher returns are expected from small- cap companies, rather than large-cap companies.</a:t>
            </a:r>
          </a:p>
          <a:p>
            <a:pPr lvl="1"/>
            <a:r>
              <a:rPr lang="en-US" sz="1600"/>
              <a:t>High Minus Low Book- to - Market Ratio (HML) - it is used to evaluate profit margins, short term &amp; long-term.</a:t>
            </a:r>
          </a:p>
          <a:p>
            <a:r>
              <a:rPr lang="en-US" sz="1600"/>
              <a:t>Rate of return = Risk-free Rate + Market Risk Premium + SMB + HML</a:t>
            </a:r>
          </a:p>
          <a:p>
            <a:pPr marL="0" indent="0">
              <a:buNone/>
            </a:pPr>
            <a:endParaRPr lang="en-US" sz="1600"/>
          </a:p>
        </p:txBody>
      </p:sp>
      <p:pic>
        <p:nvPicPr>
          <p:cNvPr id="5" name="Picture 5">
            <a:extLst>
              <a:ext uri="{FF2B5EF4-FFF2-40B4-BE49-F238E27FC236}">
                <a16:creationId xmlns:a16="http://schemas.microsoft.com/office/drawing/2014/main" id="{42027FF9-23E3-46C8-A110-28DFFB7C9A75}"/>
              </a:ext>
            </a:extLst>
          </p:cNvPr>
          <p:cNvPicPr>
            <a:picLocks noChangeAspect="1"/>
          </p:cNvPicPr>
          <p:nvPr/>
        </p:nvPicPr>
        <p:blipFill>
          <a:blip r:embed="rId2"/>
          <a:stretch>
            <a:fillRect/>
          </a:stretch>
        </p:blipFill>
        <p:spPr>
          <a:xfrm>
            <a:off x="1071638" y="4970386"/>
            <a:ext cx="4372025" cy="975762"/>
          </a:xfrm>
          <a:prstGeom prst="rect">
            <a:avLst/>
          </a:prstGeom>
        </p:spPr>
      </p:pic>
      <p:sp>
        <p:nvSpPr>
          <p:cNvPr id="6" name="TextBox 5">
            <a:extLst>
              <a:ext uri="{FF2B5EF4-FFF2-40B4-BE49-F238E27FC236}">
                <a16:creationId xmlns:a16="http://schemas.microsoft.com/office/drawing/2014/main" id="{2C2854C8-F54C-4C5A-B432-A2CBAB742ED5}"/>
              </a:ext>
            </a:extLst>
          </p:cNvPr>
          <p:cNvSpPr txBox="1"/>
          <p:nvPr/>
        </p:nvSpPr>
        <p:spPr>
          <a:xfrm>
            <a:off x="5503010" y="4970336"/>
            <a:ext cx="56863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Here, </a:t>
            </a:r>
            <a:r>
              <a:rPr lang="en-US" sz="1600" b="1"/>
              <a:t>r</a:t>
            </a:r>
            <a:r>
              <a:rPr lang="en-US" sz="1600"/>
              <a:t> = expected rate of return</a:t>
            </a:r>
          </a:p>
          <a:p>
            <a:r>
              <a:rPr lang="en-US" sz="1600" b="1"/>
              <a:t>r</a:t>
            </a:r>
            <a:r>
              <a:rPr lang="en-US" sz="1600" b="1" baseline="-25000"/>
              <a:t>f</a:t>
            </a:r>
            <a:r>
              <a:rPr lang="en-US" sz="1600"/>
              <a:t> = risk free return rate</a:t>
            </a:r>
          </a:p>
          <a:p>
            <a:r>
              <a:rPr lang="en-US" sz="1600" b="1"/>
              <a:t>β 1, 2, 3</a:t>
            </a:r>
            <a:r>
              <a:rPr lang="en-US" sz="1600"/>
              <a:t> = Factor's coefficient</a:t>
            </a:r>
          </a:p>
          <a:p>
            <a:r>
              <a:rPr lang="en-US" sz="1600" b="1">
                <a:ea typeface="+mn-lt"/>
                <a:cs typeface="+mn-lt"/>
              </a:rPr>
              <a:t>☐</a:t>
            </a:r>
            <a:r>
              <a:rPr lang="en-US" sz="1600">
                <a:ea typeface="+mn-lt"/>
                <a:cs typeface="+mn-lt"/>
              </a:rPr>
              <a:t> = Risk</a:t>
            </a:r>
            <a:endParaRPr lang="en-US" sz="1600"/>
          </a:p>
        </p:txBody>
      </p:sp>
    </p:spTree>
    <p:extLst>
      <p:ext uri="{BB962C8B-B14F-4D97-AF65-F5344CB8AC3E}">
        <p14:creationId xmlns:p14="http://schemas.microsoft.com/office/powerpoint/2010/main" val="1753085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58FABFF-A99C-41D5-B70F-12E43EDCBBD8}"/>
              </a:ext>
            </a:extLst>
          </p:cNvPr>
          <p:cNvPicPr>
            <a:picLocks noGrp="1" noChangeAspect="1"/>
          </p:cNvPicPr>
          <p:nvPr>
            <p:ph idx="1"/>
          </p:nvPr>
        </p:nvPicPr>
        <p:blipFill>
          <a:blip r:embed="rId2"/>
          <a:stretch>
            <a:fillRect/>
          </a:stretch>
        </p:blipFill>
        <p:spPr>
          <a:xfrm>
            <a:off x="621357" y="521268"/>
            <a:ext cx="11094720" cy="2086888"/>
          </a:xfrm>
        </p:spPr>
      </p:pic>
      <p:pic>
        <p:nvPicPr>
          <p:cNvPr id="6" name="Picture 6" descr="A screenshot of a social media post&#10;&#10;Description generated with very high confidence">
            <a:extLst>
              <a:ext uri="{FF2B5EF4-FFF2-40B4-BE49-F238E27FC236}">
                <a16:creationId xmlns:a16="http://schemas.microsoft.com/office/drawing/2014/main" id="{883CF406-7473-4439-8FEB-C3CC77094609}"/>
              </a:ext>
            </a:extLst>
          </p:cNvPr>
          <p:cNvPicPr>
            <a:picLocks noChangeAspect="1"/>
          </p:cNvPicPr>
          <p:nvPr/>
        </p:nvPicPr>
        <p:blipFill>
          <a:blip r:embed="rId3"/>
          <a:stretch>
            <a:fillRect/>
          </a:stretch>
        </p:blipFill>
        <p:spPr>
          <a:xfrm>
            <a:off x="622663" y="2606006"/>
            <a:ext cx="4533132" cy="3913256"/>
          </a:xfrm>
          <a:prstGeom prst="rect">
            <a:avLst/>
          </a:prstGeom>
        </p:spPr>
      </p:pic>
      <p:pic>
        <p:nvPicPr>
          <p:cNvPr id="7" name="Picture 7">
            <a:extLst>
              <a:ext uri="{FF2B5EF4-FFF2-40B4-BE49-F238E27FC236}">
                <a16:creationId xmlns:a16="http://schemas.microsoft.com/office/drawing/2014/main" id="{7FECFCA5-3EAB-4C92-AB42-0BD176F694DF}"/>
              </a:ext>
            </a:extLst>
          </p:cNvPr>
          <p:cNvPicPr>
            <a:picLocks noChangeAspect="1"/>
          </p:cNvPicPr>
          <p:nvPr/>
        </p:nvPicPr>
        <p:blipFill>
          <a:blip r:embed="rId4"/>
          <a:stretch>
            <a:fillRect/>
          </a:stretch>
        </p:blipFill>
        <p:spPr>
          <a:xfrm>
            <a:off x="5156543" y="2605923"/>
            <a:ext cx="6644640" cy="2889800"/>
          </a:xfrm>
          <a:prstGeom prst="rect">
            <a:avLst/>
          </a:prstGeom>
        </p:spPr>
      </p:pic>
      <p:pic>
        <p:nvPicPr>
          <p:cNvPr id="5" name="Picture 5">
            <a:extLst>
              <a:ext uri="{FF2B5EF4-FFF2-40B4-BE49-F238E27FC236}">
                <a16:creationId xmlns:a16="http://schemas.microsoft.com/office/drawing/2014/main" id="{9E214FB2-48F0-497A-B6B5-CB5E4E7E1478}"/>
              </a:ext>
            </a:extLst>
          </p:cNvPr>
          <p:cNvPicPr>
            <a:picLocks noChangeAspect="1"/>
          </p:cNvPicPr>
          <p:nvPr/>
        </p:nvPicPr>
        <p:blipFill>
          <a:blip r:embed="rId5"/>
          <a:stretch>
            <a:fillRect/>
          </a:stretch>
        </p:blipFill>
        <p:spPr>
          <a:xfrm>
            <a:off x="2352249" y="4470168"/>
            <a:ext cx="2743200" cy="745958"/>
          </a:xfrm>
          <a:prstGeom prst="rect">
            <a:avLst/>
          </a:prstGeom>
        </p:spPr>
      </p:pic>
    </p:spTree>
    <p:extLst>
      <p:ext uri="{BB962C8B-B14F-4D97-AF65-F5344CB8AC3E}">
        <p14:creationId xmlns:p14="http://schemas.microsoft.com/office/powerpoint/2010/main" val="3823918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3370-D9FC-CF46-AEF7-E1A61E3AD677}"/>
              </a:ext>
            </a:extLst>
          </p:cNvPr>
          <p:cNvSpPr>
            <a:spLocks noGrp="1"/>
          </p:cNvSpPr>
          <p:nvPr>
            <p:ph type="title"/>
          </p:nvPr>
        </p:nvSpPr>
        <p:spPr/>
        <p:txBody>
          <a:bodyPr/>
          <a:lstStyle/>
          <a:p>
            <a:r>
              <a:rPr lang="en-US" sz="4000"/>
              <a:t>Fama French - 5 Factor</a:t>
            </a:r>
            <a:endParaRPr lang="en-US" sz="4000">
              <a:latin typeface="Rockwell Condensed"/>
            </a:endParaRPr>
          </a:p>
        </p:txBody>
      </p:sp>
      <p:sp>
        <p:nvSpPr>
          <p:cNvPr id="3" name="Content Placeholder 2">
            <a:extLst>
              <a:ext uri="{FF2B5EF4-FFF2-40B4-BE49-F238E27FC236}">
                <a16:creationId xmlns:a16="http://schemas.microsoft.com/office/drawing/2014/main" id="{3F848EE5-D446-194F-8D51-37E5322812E0}"/>
              </a:ext>
            </a:extLst>
          </p:cNvPr>
          <p:cNvSpPr>
            <a:spLocks noGrp="1"/>
          </p:cNvSpPr>
          <p:nvPr>
            <p:ph idx="1"/>
          </p:nvPr>
        </p:nvSpPr>
        <p:spPr>
          <a:xfrm>
            <a:off x="1069848" y="2102804"/>
            <a:ext cx="10058400" cy="3326446"/>
          </a:xfrm>
        </p:spPr>
        <p:txBody>
          <a:bodyPr vert="horz" lIns="91440" tIns="45720" rIns="91440" bIns="45720" rtlCol="0" anchor="t">
            <a:normAutofit/>
          </a:bodyPr>
          <a:lstStyle/>
          <a:p>
            <a:r>
              <a:rPr lang="en-US" sz="1800" err="1"/>
              <a:t>Fama</a:t>
            </a:r>
            <a:r>
              <a:rPr lang="en-US" sz="1800"/>
              <a:t> – French 5 Factor is an extension of the 3 – Factor model with 2 extra factors:</a:t>
            </a:r>
          </a:p>
          <a:p>
            <a:endParaRPr lang="en-US" sz="1800"/>
          </a:p>
          <a:p>
            <a:pPr lvl="1">
              <a:spcAft>
                <a:spcPts val="0"/>
              </a:spcAft>
            </a:pPr>
            <a:r>
              <a:rPr lang="en-US"/>
              <a:t>Profitability (RMW) - Difference between the returns of the most profitable firms minus least profitable.</a:t>
            </a:r>
          </a:p>
          <a:p>
            <a:pPr lvl="1">
              <a:spcAft>
                <a:spcPts val="0"/>
              </a:spcAft>
            </a:pPr>
            <a:endParaRPr lang="en-US"/>
          </a:p>
          <a:p>
            <a:pPr lvl="1"/>
            <a:r>
              <a:rPr lang="en-US"/>
              <a:t>Investment(CMA) - Difference between returns of firms that invest conservatively and the firms that invest aggressively.</a:t>
            </a:r>
          </a:p>
          <a:p>
            <a:endParaRPr lang="en-US" sz="1800"/>
          </a:p>
          <a:p>
            <a:endParaRPr lang="en-US" sz="1800"/>
          </a:p>
        </p:txBody>
      </p:sp>
    </p:spTree>
    <p:extLst>
      <p:ext uri="{BB962C8B-B14F-4D97-AF65-F5344CB8AC3E}">
        <p14:creationId xmlns:p14="http://schemas.microsoft.com/office/powerpoint/2010/main" val="843904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8D2B7C8-15BF-4C6E-9C40-4A039864CDD1}"/>
              </a:ext>
            </a:extLst>
          </p:cNvPr>
          <p:cNvPicPr>
            <a:picLocks noChangeAspect="1"/>
          </p:cNvPicPr>
          <p:nvPr/>
        </p:nvPicPr>
        <p:blipFill>
          <a:blip r:embed="rId2"/>
          <a:stretch>
            <a:fillRect/>
          </a:stretch>
        </p:blipFill>
        <p:spPr>
          <a:xfrm>
            <a:off x="679269" y="255485"/>
            <a:ext cx="3443831" cy="2677126"/>
          </a:xfrm>
          <a:prstGeom prst="rect">
            <a:avLst/>
          </a:prstGeom>
        </p:spPr>
      </p:pic>
      <p:pic>
        <p:nvPicPr>
          <p:cNvPr id="7" name="Picture 7">
            <a:extLst>
              <a:ext uri="{FF2B5EF4-FFF2-40B4-BE49-F238E27FC236}">
                <a16:creationId xmlns:a16="http://schemas.microsoft.com/office/drawing/2014/main" id="{E8E7B628-7621-4EF3-8086-65A27F99BB26}"/>
              </a:ext>
            </a:extLst>
          </p:cNvPr>
          <p:cNvPicPr>
            <a:picLocks noChangeAspect="1"/>
          </p:cNvPicPr>
          <p:nvPr/>
        </p:nvPicPr>
        <p:blipFill>
          <a:blip r:embed="rId3"/>
          <a:stretch>
            <a:fillRect/>
          </a:stretch>
        </p:blipFill>
        <p:spPr>
          <a:xfrm>
            <a:off x="679269" y="3009581"/>
            <a:ext cx="3548742" cy="1108807"/>
          </a:xfrm>
          <a:prstGeom prst="rect">
            <a:avLst/>
          </a:prstGeom>
        </p:spPr>
      </p:pic>
      <p:pic>
        <p:nvPicPr>
          <p:cNvPr id="9" name="Picture 9">
            <a:extLst>
              <a:ext uri="{FF2B5EF4-FFF2-40B4-BE49-F238E27FC236}">
                <a16:creationId xmlns:a16="http://schemas.microsoft.com/office/drawing/2014/main" id="{98124993-EE23-46B9-BD93-E4A49D3A951A}"/>
              </a:ext>
            </a:extLst>
          </p:cNvPr>
          <p:cNvPicPr>
            <a:picLocks noChangeAspect="1"/>
          </p:cNvPicPr>
          <p:nvPr/>
        </p:nvPicPr>
        <p:blipFill>
          <a:blip r:embed="rId4"/>
          <a:stretch>
            <a:fillRect/>
          </a:stretch>
        </p:blipFill>
        <p:spPr>
          <a:xfrm>
            <a:off x="679269" y="4120243"/>
            <a:ext cx="3548742" cy="2257697"/>
          </a:xfrm>
          <a:prstGeom prst="rect">
            <a:avLst/>
          </a:prstGeom>
        </p:spPr>
      </p:pic>
      <p:pic>
        <p:nvPicPr>
          <p:cNvPr id="10" name="Picture 10" descr="A screenshot of a cell phone&#10;&#10;Description generated with high confidence">
            <a:extLst>
              <a:ext uri="{FF2B5EF4-FFF2-40B4-BE49-F238E27FC236}">
                <a16:creationId xmlns:a16="http://schemas.microsoft.com/office/drawing/2014/main" id="{9AF01996-B283-4994-9F2C-ABEFCCEE8D0A}"/>
              </a:ext>
            </a:extLst>
          </p:cNvPr>
          <p:cNvPicPr>
            <a:picLocks noChangeAspect="1"/>
          </p:cNvPicPr>
          <p:nvPr/>
        </p:nvPicPr>
        <p:blipFill>
          <a:blip r:embed="rId5"/>
          <a:stretch>
            <a:fillRect/>
          </a:stretch>
        </p:blipFill>
        <p:spPr>
          <a:xfrm>
            <a:off x="4228011" y="2316747"/>
            <a:ext cx="7559039" cy="2220150"/>
          </a:xfrm>
          <a:prstGeom prst="rect">
            <a:avLst/>
          </a:prstGeom>
        </p:spPr>
      </p:pic>
    </p:spTree>
    <p:extLst>
      <p:ext uri="{BB962C8B-B14F-4D97-AF65-F5344CB8AC3E}">
        <p14:creationId xmlns:p14="http://schemas.microsoft.com/office/powerpoint/2010/main" val="1149455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335C2-321B-8A47-82A5-716F0AF13602}"/>
              </a:ext>
            </a:extLst>
          </p:cNvPr>
          <p:cNvSpPr>
            <a:spLocks noGrp="1"/>
          </p:cNvSpPr>
          <p:nvPr>
            <p:ph type="title"/>
          </p:nvPr>
        </p:nvSpPr>
        <p:spPr>
          <a:xfrm>
            <a:off x="6400800" y="484632"/>
            <a:ext cx="5299586" cy="1609344"/>
          </a:xfrm>
          <a:ln>
            <a:noFill/>
          </a:ln>
        </p:spPr>
        <p:txBody>
          <a:bodyPr>
            <a:normAutofit/>
          </a:bodyPr>
          <a:lstStyle/>
          <a:p>
            <a:r>
              <a:rPr lang="en-US" sz="4000"/>
              <a:t>Random forest Algorithm</a:t>
            </a:r>
          </a:p>
        </p:txBody>
      </p:sp>
      <p:pic>
        <p:nvPicPr>
          <p:cNvPr id="5" name="Content Placeholder 4" descr="A screenshot of a cell phone&#10;&#10;Description automatically generated">
            <a:extLst>
              <a:ext uri="{FF2B5EF4-FFF2-40B4-BE49-F238E27FC236}">
                <a16:creationId xmlns:a16="http://schemas.microsoft.com/office/drawing/2014/main" id="{C0C33C5C-4A19-B447-B297-C3D52E13CF25}"/>
              </a:ext>
            </a:extLst>
          </p:cNvPr>
          <p:cNvPicPr>
            <a:picLocks noChangeAspect="1"/>
          </p:cNvPicPr>
          <p:nvPr/>
        </p:nvPicPr>
        <p:blipFill>
          <a:blip r:embed="rId4"/>
          <a:stretch>
            <a:fillRect/>
          </a:stretch>
        </p:blipFill>
        <p:spPr>
          <a:xfrm>
            <a:off x="633999" y="1894002"/>
            <a:ext cx="5112461" cy="3080257"/>
          </a:xfrm>
          <a:prstGeom prst="rect">
            <a:avLst/>
          </a:prstGeom>
        </p:spPr>
      </p:pic>
      <p:sp>
        <p:nvSpPr>
          <p:cNvPr id="9" name="Content Placeholder 8">
            <a:extLst>
              <a:ext uri="{FF2B5EF4-FFF2-40B4-BE49-F238E27FC236}">
                <a16:creationId xmlns:a16="http://schemas.microsoft.com/office/drawing/2014/main" id="{CC347851-D640-48D1-8915-A8F485442C1F}"/>
              </a:ext>
            </a:extLst>
          </p:cNvPr>
          <p:cNvSpPr>
            <a:spLocks noGrp="1"/>
          </p:cNvSpPr>
          <p:nvPr>
            <p:ph idx="1"/>
          </p:nvPr>
        </p:nvSpPr>
        <p:spPr>
          <a:xfrm>
            <a:off x="6400799" y="2121408"/>
            <a:ext cx="5299585" cy="4050792"/>
          </a:xfrm>
        </p:spPr>
        <p:txBody>
          <a:bodyPr vert="horz" lIns="91440" tIns="45720" rIns="91440" bIns="45720" rtlCol="0" anchor="t">
            <a:normAutofit lnSpcReduction="10000"/>
          </a:bodyPr>
          <a:lstStyle/>
          <a:p>
            <a:r>
              <a:rPr lang="en-US" sz="1500"/>
              <a:t>Best Candidate Models are:</a:t>
            </a:r>
          </a:p>
          <a:p>
            <a:pPr lvl="1"/>
            <a:r>
              <a:rPr lang="en-US" sz="1500" err="1"/>
              <a:t>Fama</a:t>
            </a:r>
            <a:r>
              <a:rPr lang="en-US" sz="1500"/>
              <a:t> French – 3 Factors</a:t>
            </a:r>
          </a:p>
          <a:p>
            <a:pPr lvl="1"/>
            <a:r>
              <a:rPr lang="en-US" sz="1500" err="1"/>
              <a:t>Fama</a:t>
            </a:r>
            <a:r>
              <a:rPr lang="en-US" sz="1500"/>
              <a:t> French – 5 Factors</a:t>
            </a:r>
          </a:p>
          <a:p>
            <a:pPr lvl="1"/>
            <a:r>
              <a:rPr lang="en-US" sz="1500"/>
              <a:t>SVM</a:t>
            </a:r>
          </a:p>
          <a:p>
            <a:r>
              <a:rPr lang="en-US" sz="1700"/>
              <a:t>Feature Selection using Lasso, and Heat Map</a:t>
            </a:r>
          </a:p>
          <a:p>
            <a:r>
              <a:rPr lang="en-US" sz="1500"/>
              <a:t>Algorithm</a:t>
            </a:r>
          </a:p>
          <a:p>
            <a:pPr lvl="1"/>
            <a:r>
              <a:rPr lang="en-US" sz="1500"/>
              <a:t>Set the window size to be 60</a:t>
            </a:r>
          </a:p>
          <a:p>
            <a:pPr lvl="1"/>
            <a:r>
              <a:rPr lang="en-US" sz="1500"/>
              <a:t>Bootstrap count was varied for each model as the training  time was too much</a:t>
            </a:r>
          </a:p>
          <a:p>
            <a:pPr lvl="1"/>
            <a:r>
              <a:rPr lang="en-US" sz="1500"/>
              <a:t>Selected the dependent variable based on models and correlation map</a:t>
            </a:r>
          </a:p>
          <a:p>
            <a:pPr lvl="1"/>
            <a:r>
              <a:rPr lang="en-US" sz="1500"/>
              <a:t>Bootstrapped and created subsample for each day and predicted the target stock returns</a:t>
            </a:r>
          </a:p>
          <a:p>
            <a:pPr lvl="1"/>
            <a:r>
              <a:rPr lang="en-US" sz="1500"/>
              <a:t>Model which ever had values nearest to predicted values were chosen</a:t>
            </a:r>
          </a:p>
        </p:txBody>
      </p:sp>
      <p:grpSp>
        <p:nvGrpSpPr>
          <p:cNvPr id="34" name="Group 2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5" name="Oval 2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0322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96961A-70EE-904A-889E-8E8D2FFBFBCF}"/>
              </a:ext>
            </a:extLst>
          </p:cNvPr>
          <p:cNvSpPr>
            <a:spLocks noGrp="1"/>
          </p:cNvSpPr>
          <p:nvPr>
            <p:ph type="title"/>
          </p:nvPr>
        </p:nvSpPr>
        <p:spPr>
          <a:xfrm>
            <a:off x="1286934" y="1465790"/>
            <a:ext cx="3860798" cy="3941345"/>
          </a:xfrm>
        </p:spPr>
        <p:txBody>
          <a:bodyPr>
            <a:normAutofit/>
          </a:bodyPr>
          <a:lstStyle/>
          <a:p>
            <a:r>
              <a:rPr lang="en-US" sz="6000"/>
              <a:t>background</a:t>
            </a:r>
            <a:endParaRPr lang="en-US" sz="6000">
              <a:latin typeface="Rockwell Condensed"/>
            </a:endParaRPr>
          </a:p>
        </p:txBody>
      </p:sp>
      <p:sp>
        <p:nvSpPr>
          <p:cNvPr id="3" name="Content Placeholder 2">
            <a:extLst>
              <a:ext uri="{FF2B5EF4-FFF2-40B4-BE49-F238E27FC236}">
                <a16:creationId xmlns:a16="http://schemas.microsoft.com/office/drawing/2014/main" id="{EC11931B-E2E7-9C45-8F4F-28F23586D8CB}"/>
              </a:ext>
            </a:extLst>
          </p:cNvPr>
          <p:cNvSpPr>
            <a:spLocks noGrp="1"/>
          </p:cNvSpPr>
          <p:nvPr>
            <p:ph idx="1"/>
          </p:nvPr>
        </p:nvSpPr>
        <p:spPr>
          <a:xfrm>
            <a:off x="6417733" y="1359090"/>
            <a:ext cx="5132665" cy="4048046"/>
          </a:xfrm>
        </p:spPr>
        <p:txBody>
          <a:bodyPr vert="horz" lIns="91440" tIns="45720" rIns="91440" bIns="45720" rtlCol="0" anchor="ctr">
            <a:normAutofit/>
          </a:bodyPr>
          <a:lstStyle/>
          <a:p>
            <a:r>
              <a:rPr lang="en-US" sz="1300"/>
              <a:t>JPMorgan Chase &amp; Co is one of the oldest financial institutions in the world found in 1799 in New York City as "Bank of the Manhattan Company".</a:t>
            </a:r>
          </a:p>
          <a:p>
            <a:r>
              <a:rPr lang="en-US" sz="1300"/>
              <a:t>It has the largest market capitalization of any bank at $290 Billion.</a:t>
            </a:r>
          </a:p>
          <a:p>
            <a:r>
              <a:rPr lang="en-US" sz="1300"/>
              <a:t>JPM is also the sixth largest bank in the whole world with total assets close to $2.6 Trillion.</a:t>
            </a:r>
          </a:p>
          <a:p>
            <a:r>
              <a:rPr lang="en-US" sz="1300"/>
              <a:t>When JPM was available to trade in the New York Stock Exchange in 1980s, it started at a price close to $6 in 2020, the Stock price fluctuates around the $100 mark.</a:t>
            </a:r>
          </a:p>
          <a:p>
            <a:r>
              <a:rPr lang="en-US" sz="1300"/>
              <a:t>The company has been a part of numerous controversies which led to the company paying  millions in settlement. </a:t>
            </a:r>
          </a:p>
          <a:p>
            <a:r>
              <a:rPr lang="en-US" sz="1300"/>
              <a:t>These controversies also lead to the stock prices fluctuating thus making it an ideal choice for studying.</a:t>
            </a:r>
          </a:p>
          <a:p>
            <a:r>
              <a:rPr lang="en-US" sz="1300"/>
              <a:t>JPMorgan Chase &amp; Co's biggest rivals are Goldman Sachs, Morgan Stanley, Wells Fargo and Bank Of America.</a:t>
            </a:r>
          </a:p>
        </p:txBody>
      </p:sp>
      <p:sp>
        <p:nvSpPr>
          <p:cNvPr id="14"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272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640D-0C6C-1F4D-A09B-1BC2956C1816}"/>
              </a:ext>
            </a:extLst>
          </p:cNvPr>
          <p:cNvSpPr>
            <a:spLocks noGrp="1"/>
          </p:cNvSpPr>
          <p:nvPr>
            <p:ph type="title"/>
          </p:nvPr>
        </p:nvSpPr>
        <p:spPr/>
        <p:txBody>
          <a:bodyPr/>
          <a:lstStyle/>
          <a:p>
            <a:pPr algn="ctr"/>
            <a:r>
              <a:rPr lang="en-US"/>
              <a:t>Prediction using Random Forest</a:t>
            </a:r>
          </a:p>
        </p:txBody>
      </p:sp>
      <p:pic>
        <p:nvPicPr>
          <p:cNvPr id="4" name="Content Placeholder 3" descr="A screenshot of a cell phone&#10;&#10;Description automatically generated">
            <a:extLst>
              <a:ext uri="{FF2B5EF4-FFF2-40B4-BE49-F238E27FC236}">
                <a16:creationId xmlns:a16="http://schemas.microsoft.com/office/drawing/2014/main" id="{C32F56CC-2B5E-5641-9E83-AF97D41F4A91}"/>
              </a:ext>
            </a:extLst>
          </p:cNvPr>
          <p:cNvPicPr>
            <a:picLocks noGrp="1" noChangeAspect="1"/>
          </p:cNvPicPr>
          <p:nvPr>
            <p:ph idx="1"/>
          </p:nvPr>
        </p:nvPicPr>
        <p:blipFill>
          <a:blip r:embed="rId2"/>
          <a:stretch>
            <a:fillRect/>
          </a:stretch>
        </p:blipFill>
        <p:spPr>
          <a:xfrm>
            <a:off x="1066800" y="2689225"/>
            <a:ext cx="10058400" cy="2914650"/>
          </a:xfrm>
          <a:prstGeom prst="rect">
            <a:avLst/>
          </a:prstGeom>
        </p:spPr>
      </p:pic>
    </p:spTree>
    <p:extLst>
      <p:ext uri="{BB962C8B-B14F-4D97-AF65-F5344CB8AC3E}">
        <p14:creationId xmlns:p14="http://schemas.microsoft.com/office/powerpoint/2010/main" val="386306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1E24E-6258-46D2-AFB9-2046DDD92CE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Results</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49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9BDA-F70D-D648-98BF-94C4D5804785}"/>
              </a:ext>
            </a:extLst>
          </p:cNvPr>
          <p:cNvSpPr>
            <a:spLocks noGrp="1"/>
          </p:cNvSpPr>
          <p:nvPr>
            <p:ph type="title"/>
          </p:nvPr>
        </p:nvSpPr>
        <p:spPr/>
        <p:txBody>
          <a:bodyPr/>
          <a:lstStyle/>
          <a:p>
            <a:r>
              <a:rPr lang="en-US"/>
              <a:t>Results</a:t>
            </a:r>
          </a:p>
        </p:txBody>
      </p:sp>
      <p:graphicFrame>
        <p:nvGraphicFramePr>
          <p:cNvPr id="4" name="Content Placeholder 3">
            <a:extLst>
              <a:ext uri="{FF2B5EF4-FFF2-40B4-BE49-F238E27FC236}">
                <a16:creationId xmlns:a16="http://schemas.microsoft.com/office/drawing/2014/main" id="{AF7394F4-4FC9-2646-B92A-CC840EC3E8E3}"/>
              </a:ext>
            </a:extLst>
          </p:cNvPr>
          <p:cNvGraphicFramePr>
            <a:graphicFrameLocks noGrp="1"/>
          </p:cNvGraphicFramePr>
          <p:nvPr>
            <p:ph idx="1"/>
            <p:extLst>
              <p:ext uri="{D42A27DB-BD31-4B8C-83A1-F6EECF244321}">
                <p14:modId xmlns:p14="http://schemas.microsoft.com/office/powerpoint/2010/main" val="1805335477"/>
              </p:ext>
            </p:extLst>
          </p:nvPr>
        </p:nvGraphicFramePr>
        <p:xfrm>
          <a:off x="862116" y="2219255"/>
          <a:ext cx="10675987" cy="1806722"/>
        </p:xfrm>
        <a:graphic>
          <a:graphicData uri="http://schemas.openxmlformats.org/drawingml/2006/table">
            <a:tbl>
              <a:tblPr firstRow="1" bandRow="1">
                <a:tableStyleId>{5C22544A-7EE6-4342-B048-85BDC9FD1C3A}</a:tableStyleId>
              </a:tblPr>
              <a:tblGrid>
                <a:gridCol w="1525141">
                  <a:extLst>
                    <a:ext uri="{9D8B030D-6E8A-4147-A177-3AD203B41FA5}">
                      <a16:colId xmlns:a16="http://schemas.microsoft.com/office/drawing/2014/main" val="973836993"/>
                    </a:ext>
                  </a:extLst>
                </a:gridCol>
                <a:gridCol w="1525141">
                  <a:extLst>
                    <a:ext uri="{9D8B030D-6E8A-4147-A177-3AD203B41FA5}">
                      <a16:colId xmlns:a16="http://schemas.microsoft.com/office/drawing/2014/main" val="2079311055"/>
                    </a:ext>
                  </a:extLst>
                </a:gridCol>
                <a:gridCol w="1525141">
                  <a:extLst>
                    <a:ext uri="{9D8B030D-6E8A-4147-A177-3AD203B41FA5}">
                      <a16:colId xmlns:a16="http://schemas.microsoft.com/office/drawing/2014/main" val="3240702403"/>
                    </a:ext>
                  </a:extLst>
                </a:gridCol>
                <a:gridCol w="1525141">
                  <a:extLst>
                    <a:ext uri="{9D8B030D-6E8A-4147-A177-3AD203B41FA5}">
                      <a16:colId xmlns:a16="http://schemas.microsoft.com/office/drawing/2014/main" val="3296054398"/>
                    </a:ext>
                  </a:extLst>
                </a:gridCol>
                <a:gridCol w="1525141">
                  <a:extLst>
                    <a:ext uri="{9D8B030D-6E8A-4147-A177-3AD203B41FA5}">
                      <a16:colId xmlns:a16="http://schemas.microsoft.com/office/drawing/2014/main" val="3075680934"/>
                    </a:ext>
                  </a:extLst>
                </a:gridCol>
                <a:gridCol w="1525141">
                  <a:extLst>
                    <a:ext uri="{9D8B030D-6E8A-4147-A177-3AD203B41FA5}">
                      <a16:colId xmlns:a16="http://schemas.microsoft.com/office/drawing/2014/main" val="3190714600"/>
                    </a:ext>
                  </a:extLst>
                </a:gridCol>
                <a:gridCol w="1525141">
                  <a:extLst>
                    <a:ext uri="{9D8B030D-6E8A-4147-A177-3AD203B41FA5}">
                      <a16:colId xmlns:a16="http://schemas.microsoft.com/office/drawing/2014/main" val="3962616461"/>
                    </a:ext>
                  </a:extLst>
                </a:gridCol>
              </a:tblGrid>
              <a:tr h="856954">
                <a:tc>
                  <a:txBody>
                    <a:bodyPr/>
                    <a:lstStyle/>
                    <a:p>
                      <a:pPr lvl="0">
                        <a:buNone/>
                      </a:pPr>
                      <a:r>
                        <a:rPr lang="en-US"/>
                        <a:t>Error Metric</a:t>
                      </a:r>
                    </a:p>
                  </a:txBody>
                  <a:tcPr/>
                </a:tc>
                <a:tc>
                  <a:txBody>
                    <a:bodyPr/>
                    <a:lstStyle/>
                    <a:p>
                      <a:pPr lvl="0">
                        <a:buNone/>
                      </a:pPr>
                      <a:r>
                        <a:rPr lang="en-US" sz="1800" b="1" i="0" u="none" strike="noStrike" noProof="0">
                          <a:latin typeface="Rockwell"/>
                        </a:rPr>
                        <a:t>GARCH</a:t>
                      </a:r>
                      <a:endParaRPr lang="en-US"/>
                    </a:p>
                  </a:txBody>
                  <a:tcPr/>
                </a:tc>
                <a:tc>
                  <a:txBody>
                    <a:bodyPr/>
                    <a:lstStyle/>
                    <a:p>
                      <a:pPr lvl="0">
                        <a:buNone/>
                      </a:pPr>
                      <a:r>
                        <a:rPr lang="en-US"/>
                        <a:t>Kalman - Filter</a:t>
                      </a:r>
                    </a:p>
                    <a:p>
                      <a:pPr lvl="0">
                        <a:buNone/>
                      </a:pPr>
                      <a:endParaRPr lang="en-US"/>
                    </a:p>
                  </a:txBody>
                  <a:tcPr/>
                </a:tc>
                <a:tc>
                  <a:txBody>
                    <a:bodyPr/>
                    <a:lstStyle/>
                    <a:p>
                      <a:r>
                        <a:rPr lang="en-US"/>
                        <a:t>CAPM</a:t>
                      </a:r>
                    </a:p>
                  </a:txBody>
                  <a:tcPr/>
                </a:tc>
                <a:tc>
                  <a:txBody>
                    <a:bodyPr/>
                    <a:lstStyle/>
                    <a:p>
                      <a:pPr lvl="0">
                        <a:buNone/>
                      </a:pPr>
                      <a:r>
                        <a:rPr lang="en-US"/>
                        <a:t>ARIMA</a:t>
                      </a:r>
                    </a:p>
                  </a:txBody>
                  <a:tcPr/>
                </a:tc>
                <a:tc>
                  <a:txBody>
                    <a:bodyPr/>
                    <a:lstStyle/>
                    <a:p>
                      <a:pPr lvl="0">
                        <a:buNone/>
                      </a:pPr>
                      <a:r>
                        <a:rPr lang="en-US"/>
                        <a:t>Fama French – 3 Factor</a:t>
                      </a:r>
                    </a:p>
                  </a:txBody>
                  <a:tcPr/>
                </a:tc>
                <a:tc>
                  <a:txBody>
                    <a:bodyPr/>
                    <a:lstStyle/>
                    <a:p>
                      <a:pPr lvl="0">
                        <a:buNone/>
                      </a:pPr>
                      <a:r>
                        <a:rPr lang="en-US" sz="1800" b="1" i="0" u="none" strike="noStrike" noProof="0">
                          <a:latin typeface="Rockwell"/>
                        </a:rPr>
                        <a:t>Fama </a:t>
                      </a:r>
                    </a:p>
                    <a:p>
                      <a:pPr lvl="0">
                        <a:buNone/>
                      </a:pPr>
                      <a:r>
                        <a:rPr lang="en-US" sz="1800" b="1" i="0" u="none" strike="noStrike" noProof="0">
                          <a:latin typeface="Rockwell"/>
                        </a:rPr>
                        <a:t>French – 5 Factor</a:t>
                      </a:r>
                      <a:endParaRPr lang="en-US"/>
                    </a:p>
                  </a:txBody>
                  <a:tcPr/>
                </a:tc>
                <a:extLst>
                  <a:ext uri="{0D108BD9-81ED-4DB2-BD59-A6C34878D82A}">
                    <a16:rowId xmlns:a16="http://schemas.microsoft.com/office/drawing/2014/main" val="2669341552"/>
                  </a:ext>
                </a:extLst>
              </a:tr>
              <a:tr h="526562">
                <a:tc>
                  <a:txBody>
                    <a:bodyPr/>
                    <a:lstStyle/>
                    <a:p>
                      <a:r>
                        <a:rPr lang="en-US"/>
                        <a:t>RMSE</a:t>
                      </a:r>
                    </a:p>
                  </a:txBody>
                  <a:tcPr/>
                </a:tc>
                <a:tc>
                  <a:txBody>
                    <a:bodyPr/>
                    <a:lstStyle/>
                    <a:p>
                      <a:pPr lvl="0">
                        <a:buNone/>
                      </a:pPr>
                      <a:r>
                        <a:rPr lang="en-US" sz="1800" b="0" i="0" u="none" strike="noStrike" noProof="0">
                          <a:latin typeface="Consolas"/>
                        </a:rPr>
                        <a:t>0.01845577</a:t>
                      </a:r>
                      <a:endParaRPr lang="en-US"/>
                    </a:p>
                  </a:txBody>
                  <a:tcPr/>
                </a:tc>
                <a:tc>
                  <a:txBody>
                    <a:bodyPr/>
                    <a:lstStyle/>
                    <a:p>
                      <a:pPr lvl="0">
                        <a:buNone/>
                      </a:pPr>
                      <a:r>
                        <a:rPr lang="en-US"/>
                        <a:t>0.006199</a:t>
                      </a:r>
                    </a:p>
                  </a:txBody>
                  <a:tcPr/>
                </a:tc>
                <a:tc>
                  <a:txBody>
                    <a:bodyPr/>
                    <a:lstStyle/>
                    <a:p>
                      <a:pPr lvl="0">
                        <a:buNone/>
                      </a:pPr>
                      <a:r>
                        <a:rPr lang="en-US" sz="1800" b="0" i="0" u="none" strike="noStrike" noProof="0">
                          <a:latin typeface="Rockwell"/>
                        </a:rPr>
                        <a:t>0.01104939</a:t>
                      </a:r>
                    </a:p>
                  </a:txBody>
                  <a:tcPr/>
                </a:tc>
                <a:tc>
                  <a:txBody>
                    <a:bodyPr/>
                    <a:lstStyle/>
                    <a:p>
                      <a:pPr lvl="0">
                        <a:buNone/>
                      </a:pPr>
                      <a:r>
                        <a:rPr lang="en-US" sz="1800" b="0" i="0" u="none" strike="noStrike" noProof="0">
                          <a:latin typeface="Rockwell"/>
                        </a:rPr>
                        <a:t>0.03663</a:t>
                      </a:r>
                    </a:p>
                  </a:txBody>
                  <a:tcPr/>
                </a:tc>
                <a:tc>
                  <a:txBody>
                    <a:bodyPr/>
                    <a:lstStyle/>
                    <a:p>
                      <a:pPr lvl="0">
                        <a:buNone/>
                      </a:pPr>
                      <a:r>
                        <a:rPr lang="en-US"/>
                        <a:t>0.007</a:t>
                      </a:r>
                    </a:p>
                  </a:txBody>
                  <a:tcPr/>
                </a:tc>
                <a:tc>
                  <a:txBody>
                    <a:bodyPr/>
                    <a:lstStyle/>
                    <a:p>
                      <a:pPr lvl="0">
                        <a:buNone/>
                      </a:pPr>
                      <a:r>
                        <a:rPr lang="en-US"/>
                        <a:t>0.0067</a:t>
                      </a:r>
                    </a:p>
                  </a:txBody>
                  <a:tcPr/>
                </a:tc>
                <a:extLst>
                  <a:ext uri="{0D108BD9-81ED-4DB2-BD59-A6C34878D82A}">
                    <a16:rowId xmlns:a16="http://schemas.microsoft.com/office/drawing/2014/main" val="1269916898"/>
                  </a:ext>
                </a:extLst>
              </a:tr>
              <a:tr h="340716">
                <a:tc>
                  <a:txBody>
                    <a:bodyPr/>
                    <a:lstStyle/>
                    <a:p>
                      <a:r>
                        <a:rPr lang="en-US"/>
                        <a:t>R Squared</a:t>
                      </a:r>
                    </a:p>
                  </a:txBody>
                  <a:tcPr/>
                </a:tc>
                <a:tc>
                  <a:txBody>
                    <a:bodyPr/>
                    <a:lstStyle/>
                    <a:p>
                      <a:pPr lvl="0">
                        <a:buNone/>
                      </a:pPr>
                      <a:r>
                        <a:rPr lang="en-US" sz="1800" b="0" i="0" u="none" strike="noStrike" noProof="0">
                          <a:latin typeface="Consolas"/>
                        </a:rPr>
                        <a:t>0.00802615</a:t>
                      </a:r>
                      <a:endParaRPr lang="en-US"/>
                    </a:p>
                  </a:txBody>
                  <a:tcPr/>
                </a:tc>
                <a:tc>
                  <a:txBody>
                    <a:bodyPr/>
                    <a:lstStyle/>
                    <a:p>
                      <a:pPr lvl="0">
                        <a:buNone/>
                      </a:pPr>
                      <a:r>
                        <a:rPr lang="en-US"/>
                        <a:t>0.995530</a:t>
                      </a:r>
                    </a:p>
                  </a:txBody>
                  <a:tcPr/>
                </a:tc>
                <a:tc>
                  <a:txBody>
                    <a:bodyPr/>
                    <a:lstStyle/>
                    <a:p>
                      <a:r>
                        <a:rPr lang="en-US"/>
                        <a:t>0.690</a:t>
                      </a:r>
                    </a:p>
                  </a:txBody>
                  <a:tcPr/>
                </a:tc>
                <a:tc>
                  <a:txBody>
                    <a:bodyPr/>
                    <a:lstStyle/>
                    <a:p>
                      <a:pPr lvl="0">
                        <a:buNone/>
                      </a:pPr>
                      <a:r>
                        <a:rPr lang="en-US"/>
                        <a:t>0.824</a:t>
                      </a:r>
                    </a:p>
                  </a:txBody>
                  <a:tcPr/>
                </a:tc>
                <a:tc>
                  <a:txBody>
                    <a:bodyPr/>
                    <a:lstStyle/>
                    <a:p>
                      <a:pPr lvl="0">
                        <a:buNone/>
                      </a:pPr>
                      <a:r>
                        <a:rPr lang="en-US"/>
                        <a:t>0.834</a:t>
                      </a:r>
                    </a:p>
                  </a:txBody>
                  <a:tcPr/>
                </a:tc>
                <a:tc>
                  <a:txBody>
                    <a:bodyPr/>
                    <a:lstStyle/>
                    <a:p>
                      <a:pPr lvl="0">
                        <a:buNone/>
                      </a:pPr>
                      <a:r>
                        <a:rPr lang="en-US"/>
                        <a:t>0.863</a:t>
                      </a:r>
                    </a:p>
                  </a:txBody>
                  <a:tcPr/>
                </a:tc>
                <a:extLst>
                  <a:ext uri="{0D108BD9-81ED-4DB2-BD59-A6C34878D82A}">
                    <a16:rowId xmlns:a16="http://schemas.microsoft.com/office/drawing/2014/main" val="267327960"/>
                  </a:ext>
                </a:extLst>
              </a:tr>
            </a:tbl>
          </a:graphicData>
        </a:graphic>
      </p:graphicFrame>
      <p:graphicFrame>
        <p:nvGraphicFramePr>
          <p:cNvPr id="3" name="Table 2">
            <a:extLst>
              <a:ext uri="{FF2B5EF4-FFF2-40B4-BE49-F238E27FC236}">
                <a16:creationId xmlns:a16="http://schemas.microsoft.com/office/drawing/2014/main" id="{460E8F00-4DE9-4447-B13E-706277C80C63}"/>
              </a:ext>
            </a:extLst>
          </p:cNvPr>
          <p:cNvGraphicFramePr>
            <a:graphicFrameLocks noGrp="1"/>
          </p:cNvGraphicFramePr>
          <p:nvPr>
            <p:extLst>
              <p:ext uri="{D42A27DB-BD31-4B8C-83A1-F6EECF244321}">
                <p14:modId xmlns:p14="http://schemas.microsoft.com/office/powerpoint/2010/main" val="2788566736"/>
              </p:ext>
            </p:extLst>
          </p:nvPr>
        </p:nvGraphicFramePr>
        <p:xfrm>
          <a:off x="896982" y="4771295"/>
          <a:ext cx="5418666" cy="370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60673841"/>
                    </a:ext>
                  </a:extLst>
                </a:gridCol>
                <a:gridCol w="2709333">
                  <a:extLst>
                    <a:ext uri="{9D8B030D-6E8A-4147-A177-3AD203B41FA5}">
                      <a16:colId xmlns:a16="http://schemas.microsoft.com/office/drawing/2014/main" val="4287355176"/>
                    </a:ext>
                  </a:extLst>
                </a:gridCol>
              </a:tblGrid>
              <a:tr h="370840">
                <a:tc>
                  <a:txBody>
                    <a:bodyPr/>
                    <a:lstStyle/>
                    <a:p>
                      <a:r>
                        <a:rPr lang="en-US"/>
                        <a:t>SVM</a:t>
                      </a:r>
                    </a:p>
                  </a:txBody>
                  <a:tcPr/>
                </a:tc>
                <a:tc>
                  <a:txBody>
                    <a:bodyPr/>
                    <a:lstStyle/>
                    <a:p>
                      <a:r>
                        <a:rPr lang="en-US"/>
                        <a:t>RMSE = 0.01728</a:t>
                      </a:r>
                    </a:p>
                  </a:txBody>
                  <a:tcPr/>
                </a:tc>
                <a:extLst>
                  <a:ext uri="{0D108BD9-81ED-4DB2-BD59-A6C34878D82A}">
                    <a16:rowId xmlns:a16="http://schemas.microsoft.com/office/drawing/2014/main" val="618450676"/>
                  </a:ext>
                </a:extLst>
              </a:tr>
            </a:tbl>
          </a:graphicData>
        </a:graphic>
      </p:graphicFrame>
      <p:sp>
        <p:nvSpPr>
          <p:cNvPr id="5" name="Rectangle 4">
            <a:extLst>
              <a:ext uri="{FF2B5EF4-FFF2-40B4-BE49-F238E27FC236}">
                <a16:creationId xmlns:a16="http://schemas.microsoft.com/office/drawing/2014/main" id="{F6911B9B-9BA3-ED4D-8356-4F434E746BE1}"/>
              </a:ext>
            </a:extLst>
          </p:cNvPr>
          <p:cNvSpPr/>
          <p:nvPr/>
        </p:nvSpPr>
        <p:spPr>
          <a:xfrm>
            <a:off x="896982" y="1864199"/>
            <a:ext cx="2137124" cy="369332"/>
          </a:xfrm>
          <a:prstGeom prst="rect">
            <a:avLst/>
          </a:prstGeom>
        </p:spPr>
        <p:txBody>
          <a:bodyPr wrap="none">
            <a:spAutoFit/>
          </a:bodyPr>
          <a:lstStyle/>
          <a:p>
            <a:r>
              <a:rPr lang="en-US"/>
              <a:t>Candidate Models</a:t>
            </a:r>
          </a:p>
        </p:txBody>
      </p:sp>
      <p:sp>
        <p:nvSpPr>
          <p:cNvPr id="6" name="Rectangle 5">
            <a:extLst>
              <a:ext uri="{FF2B5EF4-FFF2-40B4-BE49-F238E27FC236}">
                <a16:creationId xmlns:a16="http://schemas.microsoft.com/office/drawing/2014/main" id="{9909BFDA-5007-224C-9AFA-7A17815C1615}"/>
              </a:ext>
            </a:extLst>
          </p:cNvPr>
          <p:cNvSpPr/>
          <p:nvPr/>
        </p:nvSpPr>
        <p:spPr>
          <a:xfrm>
            <a:off x="896982" y="4308274"/>
            <a:ext cx="4213718" cy="369332"/>
          </a:xfrm>
          <a:prstGeom prst="rect">
            <a:avLst/>
          </a:prstGeom>
        </p:spPr>
        <p:txBody>
          <a:bodyPr wrap="none">
            <a:spAutoFit/>
          </a:bodyPr>
          <a:lstStyle/>
          <a:p>
            <a:r>
              <a:rPr lang="en-US"/>
              <a:t>Supervised Machine Learning Model</a:t>
            </a:r>
          </a:p>
        </p:txBody>
      </p:sp>
      <p:sp>
        <p:nvSpPr>
          <p:cNvPr id="7" name="Rectangle 6">
            <a:extLst>
              <a:ext uri="{FF2B5EF4-FFF2-40B4-BE49-F238E27FC236}">
                <a16:creationId xmlns:a16="http://schemas.microsoft.com/office/drawing/2014/main" id="{60900E22-AC1E-904D-8FDF-EB14F497FFE9}"/>
              </a:ext>
            </a:extLst>
          </p:cNvPr>
          <p:cNvSpPr/>
          <p:nvPr/>
        </p:nvSpPr>
        <p:spPr>
          <a:xfrm>
            <a:off x="896982" y="5483216"/>
            <a:ext cx="1805815" cy="369332"/>
          </a:xfrm>
          <a:prstGeom prst="rect">
            <a:avLst/>
          </a:prstGeom>
        </p:spPr>
        <p:txBody>
          <a:bodyPr wrap="none">
            <a:spAutoFit/>
          </a:bodyPr>
          <a:lstStyle/>
          <a:p>
            <a:r>
              <a:rPr lang="en-US"/>
              <a:t>Random Forest</a:t>
            </a:r>
          </a:p>
        </p:txBody>
      </p:sp>
      <p:graphicFrame>
        <p:nvGraphicFramePr>
          <p:cNvPr id="10" name="Table 9">
            <a:extLst>
              <a:ext uri="{FF2B5EF4-FFF2-40B4-BE49-F238E27FC236}">
                <a16:creationId xmlns:a16="http://schemas.microsoft.com/office/drawing/2014/main" id="{9A34ACEE-1E08-A943-B261-AC1231FEA7B8}"/>
              </a:ext>
            </a:extLst>
          </p:cNvPr>
          <p:cNvGraphicFramePr>
            <a:graphicFrameLocks noGrp="1"/>
          </p:cNvGraphicFramePr>
          <p:nvPr>
            <p:extLst>
              <p:ext uri="{D42A27DB-BD31-4B8C-83A1-F6EECF244321}">
                <p14:modId xmlns:p14="http://schemas.microsoft.com/office/powerpoint/2010/main" val="3978201048"/>
              </p:ext>
            </p:extLst>
          </p:nvPr>
        </p:nvGraphicFramePr>
        <p:xfrm>
          <a:off x="896982" y="5957259"/>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42331480"/>
                    </a:ext>
                  </a:extLst>
                </a:gridCol>
                <a:gridCol w="4064000">
                  <a:extLst>
                    <a:ext uri="{9D8B030D-6E8A-4147-A177-3AD203B41FA5}">
                      <a16:colId xmlns:a16="http://schemas.microsoft.com/office/drawing/2014/main" val="3889251799"/>
                    </a:ext>
                  </a:extLst>
                </a:gridCol>
              </a:tblGrid>
              <a:tr h="370840">
                <a:tc>
                  <a:txBody>
                    <a:bodyPr/>
                    <a:lstStyle/>
                    <a:p>
                      <a:r>
                        <a:rPr lang="en-US"/>
                        <a:t>Random Forest</a:t>
                      </a:r>
                    </a:p>
                  </a:txBody>
                  <a:tcPr/>
                </a:tc>
                <a:tc>
                  <a:txBody>
                    <a:bodyPr/>
                    <a:lstStyle/>
                    <a:p>
                      <a:r>
                        <a:rPr lang="en-US"/>
                        <a:t>RMSE = 0.012</a:t>
                      </a:r>
                    </a:p>
                  </a:txBody>
                  <a:tcPr/>
                </a:tc>
                <a:extLst>
                  <a:ext uri="{0D108BD9-81ED-4DB2-BD59-A6C34878D82A}">
                    <a16:rowId xmlns:a16="http://schemas.microsoft.com/office/drawing/2014/main" val="1600145703"/>
                  </a:ext>
                </a:extLst>
              </a:tr>
            </a:tbl>
          </a:graphicData>
        </a:graphic>
      </p:graphicFrame>
    </p:spTree>
    <p:extLst>
      <p:ext uri="{BB962C8B-B14F-4D97-AF65-F5344CB8AC3E}">
        <p14:creationId xmlns:p14="http://schemas.microsoft.com/office/powerpoint/2010/main" val="1418914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3335-CF8A-2C40-8A35-71B0A8FC5564}"/>
              </a:ext>
            </a:extLst>
          </p:cNvPr>
          <p:cNvSpPr>
            <a:spLocks noGrp="1"/>
          </p:cNvSpPr>
          <p:nvPr>
            <p:ph type="title"/>
          </p:nvPr>
        </p:nvSpPr>
        <p:spPr/>
        <p:txBody>
          <a:bodyPr/>
          <a:lstStyle/>
          <a:p>
            <a:r>
              <a:rPr lang="en-US"/>
              <a:t>Trading Strategy - 1</a:t>
            </a:r>
          </a:p>
        </p:txBody>
      </p:sp>
      <p:pic>
        <p:nvPicPr>
          <p:cNvPr id="5" name="Content Placeholder 4" descr="A screenshot of a cell phone&#10;&#10;Description automatically generated">
            <a:extLst>
              <a:ext uri="{FF2B5EF4-FFF2-40B4-BE49-F238E27FC236}">
                <a16:creationId xmlns:a16="http://schemas.microsoft.com/office/drawing/2014/main" id="{5150F325-F556-6247-B33E-D2A484631C63}"/>
              </a:ext>
            </a:extLst>
          </p:cNvPr>
          <p:cNvPicPr>
            <a:picLocks noGrp="1" noChangeAspect="1"/>
          </p:cNvPicPr>
          <p:nvPr>
            <p:ph idx="1"/>
          </p:nvPr>
        </p:nvPicPr>
        <p:blipFill>
          <a:blip r:embed="rId2"/>
          <a:stretch>
            <a:fillRect/>
          </a:stretch>
        </p:blipFill>
        <p:spPr>
          <a:xfrm>
            <a:off x="555625" y="1953172"/>
            <a:ext cx="10058400" cy="1986455"/>
          </a:xfrm>
        </p:spPr>
      </p:pic>
      <p:sp>
        <p:nvSpPr>
          <p:cNvPr id="6" name="TextBox 5">
            <a:extLst>
              <a:ext uri="{FF2B5EF4-FFF2-40B4-BE49-F238E27FC236}">
                <a16:creationId xmlns:a16="http://schemas.microsoft.com/office/drawing/2014/main" id="{F5B1472D-60DB-D945-B5B0-42EB30BA6257}"/>
              </a:ext>
            </a:extLst>
          </p:cNvPr>
          <p:cNvSpPr txBox="1"/>
          <p:nvPr/>
        </p:nvSpPr>
        <p:spPr>
          <a:xfrm>
            <a:off x="1457325" y="4243388"/>
            <a:ext cx="8843963" cy="2585323"/>
          </a:xfrm>
          <a:prstGeom prst="rect">
            <a:avLst/>
          </a:prstGeom>
          <a:noFill/>
        </p:spPr>
        <p:txBody>
          <a:bodyPr wrap="square" rtlCol="0" anchor="t">
            <a:spAutoFit/>
          </a:bodyPr>
          <a:lstStyle/>
          <a:p>
            <a:r>
              <a:rPr lang="en-US" b="1"/>
              <a:t>model</a:t>
            </a:r>
            <a:r>
              <a:rPr lang="en-US"/>
              <a:t>: Contains the stock return that we predicted having the train, test data</a:t>
            </a:r>
          </a:p>
          <a:p>
            <a:endParaRPr lang="en-US"/>
          </a:p>
          <a:p>
            <a:r>
              <a:rPr lang="en-US" b="1" err="1"/>
              <a:t>Predicted_stock_return_maximum</a:t>
            </a:r>
            <a:r>
              <a:rPr lang="en-US"/>
              <a:t>  - Max return a person can get upon selling the stock </a:t>
            </a:r>
          </a:p>
          <a:p>
            <a:endParaRPr lang="en-US"/>
          </a:p>
          <a:p>
            <a:r>
              <a:rPr lang="en-US" b="1" err="1"/>
              <a:t>Predicted_stock_return_minimum</a:t>
            </a:r>
            <a:r>
              <a:rPr lang="en-US" b="1"/>
              <a:t> </a:t>
            </a:r>
            <a:r>
              <a:rPr lang="en-US"/>
              <a:t>– Min return a person can get by selling the stock </a:t>
            </a:r>
          </a:p>
          <a:p>
            <a:endParaRPr lang="en-US"/>
          </a:p>
          <a:p>
            <a:endParaRPr lang="en-US"/>
          </a:p>
        </p:txBody>
      </p:sp>
    </p:spTree>
    <p:extLst>
      <p:ext uri="{BB962C8B-B14F-4D97-AF65-F5344CB8AC3E}">
        <p14:creationId xmlns:p14="http://schemas.microsoft.com/office/powerpoint/2010/main" val="3251378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B90D-B528-0641-848F-BE436C94C3CD}"/>
              </a:ext>
            </a:extLst>
          </p:cNvPr>
          <p:cNvSpPr>
            <a:spLocks noGrp="1"/>
          </p:cNvSpPr>
          <p:nvPr>
            <p:ph type="title"/>
          </p:nvPr>
        </p:nvSpPr>
        <p:spPr/>
        <p:txBody>
          <a:bodyPr/>
          <a:lstStyle/>
          <a:p>
            <a:r>
              <a:rPr lang="en-US"/>
              <a:t>Trading Strategy - 2</a:t>
            </a:r>
          </a:p>
        </p:txBody>
      </p:sp>
      <p:sp>
        <p:nvSpPr>
          <p:cNvPr id="3" name="Content Placeholder 2">
            <a:extLst>
              <a:ext uri="{FF2B5EF4-FFF2-40B4-BE49-F238E27FC236}">
                <a16:creationId xmlns:a16="http://schemas.microsoft.com/office/drawing/2014/main" id="{CCC345A7-9DF1-3441-9CFE-ACA205EF6E2F}"/>
              </a:ext>
            </a:extLst>
          </p:cNvPr>
          <p:cNvSpPr>
            <a:spLocks noGrp="1"/>
          </p:cNvSpPr>
          <p:nvPr>
            <p:ph idx="1"/>
          </p:nvPr>
        </p:nvSpPr>
        <p:spPr/>
        <p:txBody>
          <a:bodyPr vert="horz" lIns="91440" tIns="45720" rIns="91440" bIns="45720" rtlCol="0" anchor="t">
            <a:normAutofit/>
          </a:bodyPr>
          <a:lstStyle/>
          <a:p>
            <a:pPr algn="just"/>
            <a:r>
              <a:rPr lang="en-US" sz="1700"/>
              <a:t>We create Simple Moving Averages (SMA) of a time series with differing lookback periods</a:t>
            </a:r>
            <a:endParaRPr lang="en-US"/>
          </a:p>
          <a:p>
            <a:pPr algn="just"/>
            <a:r>
              <a:rPr lang="en-US" sz="1700"/>
              <a:t>Let’s say, 15 days and 60 days (short, long). </a:t>
            </a:r>
          </a:p>
          <a:p>
            <a:pPr algn="just"/>
            <a:r>
              <a:rPr lang="en-US" sz="1700"/>
              <a:t>If the short moving average exceeds the long moving average then we go long and buy</a:t>
            </a:r>
          </a:p>
          <a:p>
            <a:pPr algn="just"/>
            <a:r>
              <a:rPr lang="en-US" sz="1700"/>
              <a:t>If the long moving average exceeds the short moving average, then we don’t buy</a:t>
            </a:r>
          </a:p>
          <a:p>
            <a:pPr algn="just"/>
            <a:r>
              <a:rPr lang="en-US" sz="1700"/>
              <a:t>Go long means it’s a  BUY signal: </a:t>
            </a:r>
          </a:p>
          <a:p>
            <a:pPr lvl="1" algn="just"/>
            <a:r>
              <a:rPr lang="en-US" sz="1700"/>
              <a:t> Stock price will go up and will sell at a higher price in the future </a:t>
            </a:r>
          </a:p>
          <a:p>
            <a:pPr algn="just"/>
            <a:r>
              <a:rPr lang="en-US" sz="1700"/>
              <a:t>Go short means it’s a Sell Signal:</a:t>
            </a:r>
          </a:p>
          <a:p>
            <a:pPr lvl="1" algn="just"/>
            <a:r>
              <a:rPr lang="en-US" sz="1700"/>
              <a:t>You sell the stock, expecting that you can buy it back at a lower price and realize a profit</a:t>
            </a:r>
          </a:p>
          <a:p>
            <a:pPr algn="just"/>
            <a:r>
              <a:rPr lang="en-US" sz="1700"/>
              <a:t>Exit means don’t buy</a:t>
            </a:r>
          </a:p>
        </p:txBody>
      </p:sp>
    </p:spTree>
    <p:extLst>
      <p:ext uri="{BB962C8B-B14F-4D97-AF65-F5344CB8AC3E}">
        <p14:creationId xmlns:p14="http://schemas.microsoft.com/office/powerpoint/2010/main" val="2523772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9CE71-341A-2345-9A5B-ABB5BAFE4ABF}"/>
              </a:ext>
            </a:extLst>
          </p:cNvPr>
          <p:cNvSpPr>
            <a:spLocks noGrp="1"/>
          </p:cNvSpPr>
          <p:nvPr>
            <p:ph type="title"/>
          </p:nvPr>
        </p:nvSpPr>
        <p:spPr>
          <a:xfrm>
            <a:off x="6400800" y="484632"/>
            <a:ext cx="5299586" cy="1609344"/>
          </a:xfrm>
          <a:ln>
            <a:noFill/>
          </a:ln>
        </p:spPr>
        <p:txBody>
          <a:bodyPr>
            <a:normAutofit/>
          </a:bodyPr>
          <a:lstStyle/>
          <a:p>
            <a:r>
              <a:rPr lang="en-US" sz="4000"/>
              <a:t>Predicted close price</a:t>
            </a:r>
          </a:p>
        </p:txBody>
      </p:sp>
      <p:pic>
        <p:nvPicPr>
          <p:cNvPr id="4" name="Picture 3">
            <a:extLst>
              <a:ext uri="{FF2B5EF4-FFF2-40B4-BE49-F238E27FC236}">
                <a16:creationId xmlns:a16="http://schemas.microsoft.com/office/drawing/2014/main" id="{C3CDDA09-AB67-1D4C-8161-EA52E98899B2}"/>
              </a:ext>
            </a:extLst>
          </p:cNvPr>
          <p:cNvPicPr>
            <a:picLocks noChangeAspect="1"/>
          </p:cNvPicPr>
          <p:nvPr/>
        </p:nvPicPr>
        <p:blipFill>
          <a:blip r:embed="rId4"/>
          <a:stretch>
            <a:fillRect/>
          </a:stretch>
        </p:blipFill>
        <p:spPr>
          <a:xfrm>
            <a:off x="633999" y="1906783"/>
            <a:ext cx="5112461" cy="3054694"/>
          </a:xfrm>
          <a:prstGeom prst="rect">
            <a:avLst/>
          </a:prstGeom>
        </p:spPr>
      </p:pic>
      <p:sp>
        <p:nvSpPr>
          <p:cNvPr id="3" name="Content Placeholder 2">
            <a:extLst>
              <a:ext uri="{FF2B5EF4-FFF2-40B4-BE49-F238E27FC236}">
                <a16:creationId xmlns:a16="http://schemas.microsoft.com/office/drawing/2014/main" id="{016358BB-BAA6-C249-83CA-4C9256DD95D4}"/>
              </a:ext>
            </a:extLst>
          </p:cNvPr>
          <p:cNvSpPr>
            <a:spLocks noGrp="1"/>
          </p:cNvSpPr>
          <p:nvPr>
            <p:ph idx="1"/>
          </p:nvPr>
        </p:nvSpPr>
        <p:spPr>
          <a:xfrm>
            <a:off x="6400799" y="2121408"/>
            <a:ext cx="5299585" cy="4050792"/>
          </a:xfrm>
        </p:spPr>
        <p:txBody>
          <a:bodyPr>
            <a:normAutofit/>
          </a:bodyPr>
          <a:lstStyle/>
          <a:p>
            <a:r>
              <a:rPr lang="en-US" sz="1800"/>
              <a:t>Close price was predicted using the stock return which we were able to predict using many models</a:t>
            </a:r>
          </a:p>
          <a:p>
            <a:r>
              <a:rPr lang="en-US" sz="1800"/>
              <a:t>Short and Long moving Avg was calculated with </a:t>
            </a:r>
          </a:p>
          <a:p>
            <a:pPr lvl="1"/>
            <a:r>
              <a:rPr lang="en-US"/>
              <a:t>Short window as 15 </a:t>
            </a:r>
          </a:p>
          <a:p>
            <a:pPr lvl="1"/>
            <a:r>
              <a:rPr lang="en-US"/>
              <a:t>Long window as 60</a:t>
            </a:r>
          </a:p>
          <a:p>
            <a:r>
              <a:rPr lang="en-US" sz="1800"/>
              <a:t>Trading signal were generated</a:t>
            </a:r>
          </a:p>
        </p:txBody>
      </p:sp>
      <p:grpSp>
        <p:nvGrpSpPr>
          <p:cNvPr id="16" name="Group 1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79822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AEF510-690D-8443-B968-0B464AD6014F}"/>
              </a:ext>
            </a:extLst>
          </p:cNvPr>
          <p:cNvSpPr>
            <a:spLocks noGrp="1"/>
          </p:cNvSpPr>
          <p:nvPr>
            <p:ph type="title"/>
          </p:nvPr>
        </p:nvSpPr>
        <p:spPr>
          <a:xfrm>
            <a:off x="658028" y="4101032"/>
            <a:ext cx="4543683" cy="1767141"/>
          </a:xfrm>
        </p:spPr>
        <p:txBody>
          <a:bodyPr>
            <a:normAutofit/>
          </a:bodyPr>
          <a:lstStyle/>
          <a:p>
            <a:pPr algn="r"/>
            <a:r>
              <a:rPr lang="en-US"/>
              <a:t>Buy, SELL</a:t>
            </a:r>
          </a:p>
        </p:txBody>
      </p:sp>
      <p:sp>
        <p:nvSpPr>
          <p:cNvPr id="9" name="Content Placeholder 8">
            <a:extLst>
              <a:ext uri="{FF2B5EF4-FFF2-40B4-BE49-F238E27FC236}">
                <a16:creationId xmlns:a16="http://schemas.microsoft.com/office/drawing/2014/main" id="{368B4E0B-C53A-4B9A-85D8-94CDB867DAC3}"/>
              </a:ext>
            </a:extLst>
          </p:cNvPr>
          <p:cNvSpPr>
            <a:spLocks noGrp="1"/>
          </p:cNvSpPr>
          <p:nvPr>
            <p:ph idx="1"/>
          </p:nvPr>
        </p:nvSpPr>
        <p:spPr>
          <a:xfrm>
            <a:off x="6186215" y="4137169"/>
            <a:ext cx="4699221" cy="1767141"/>
          </a:xfrm>
        </p:spPr>
        <p:txBody>
          <a:bodyPr anchor="ctr">
            <a:normAutofit/>
          </a:bodyPr>
          <a:lstStyle/>
          <a:p>
            <a:r>
              <a:rPr lang="en-US" sz="1800"/>
              <a:t>Green Marker – Buy the stock, price will go up</a:t>
            </a:r>
          </a:p>
          <a:p>
            <a:r>
              <a:rPr lang="en-US" sz="1800"/>
              <a:t>Red Marker – Sell the stock, price will go down</a:t>
            </a:r>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FE8B076E-3269-1F48-AEE7-B1F5B1B52977}"/>
              </a:ext>
            </a:extLst>
          </p:cNvPr>
          <p:cNvPicPr>
            <a:picLocks noChangeAspect="1"/>
          </p:cNvPicPr>
          <p:nvPr/>
        </p:nvPicPr>
        <p:blipFill>
          <a:blip r:embed="rId5"/>
          <a:stretch>
            <a:fillRect/>
          </a:stretch>
        </p:blipFill>
        <p:spPr>
          <a:xfrm>
            <a:off x="133769" y="307831"/>
            <a:ext cx="11924461" cy="3358509"/>
          </a:xfrm>
          <a:prstGeom prst="rect">
            <a:avLst/>
          </a:prstGeom>
        </p:spPr>
      </p:pic>
    </p:spTree>
    <p:extLst>
      <p:ext uri="{BB962C8B-B14F-4D97-AF65-F5344CB8AC3E}">
        <p14:creationId xmlns:p14="http://schemas.microsoft.com/office/powerpoint/2010/main" val="3901168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8CF17-92D4-D644-8526-DBB3868168E2}"/>
              </a:ext>
            </a:extLst>
          </p:cNvPr>
          <p:cNvSpPr>
            <a:spLocks noGrp="1"/>
          </p:cNvSpPr>
          <p:nvPr>
            <p:ph type="title"/>
          </p:nvPr>
        </p:nvSpPr>
        <p:spPr>
          <a:xfrm>
            <a:off x="8156350" y="484632"/>
            <a:ext cx="3544035" cy="1609344"/>
          </a:xfrm>
          <a:ln>
            <a:noFill/>
          </a:ln>
        </p:spPr>
        <p:txBody>
          <a:bodyPr>
            <a:normAutofit/>
          </a:bodyPr>
          <a:lstStyle/>
          <a:p>
            <a:r>
              <a:rPr lang="en-US" sz="3200"/>
              <a:t>Sharp Ratio</a:t>
            </a:r>
          </a:p>
        </p:txBody>
      </p:sp>
      <p:pic>
        <p:nvPicPr>
          <p:cNvPr id="8" name="Picture 7" descr="A screenshot of a cell phone&#10;&#10;Description automatically generated">
            <a:extLst>
              <a:ext uri="{FF2B5EF4-FFF2-40B4-BE49-F238E27FC236}">
                <a16:creationId xmlns:a16="http://schemas.microsoft.com/office/drawing/2014/main" id="{672FC166-28DE-C043-BE0E-6F6CF253831C}"/>
              </a:ext>
            </a:extLst>
          </p:cNvPr>
          <p:cNvPicPr>
            <a:picLocks noChangeAspect="1"/>
          </p:cNvPicPr>
          <p:nvPr/>
        </p:nvPicPr>
        <p:blipFill>
          <a:blip r:embed="rId4"/>
          <a:stretch>
            <a:fillRect/>
          </a:stretch>
        </p:blipFill>
        <p:spPr>
          <a:xfrm>
            <a:off x="633999" y="2754506"/>
            <a:ext cx="6882269" cy="1359248"/>
          </a:xfrm>
          <a:prstGeom prst="rect">
            <a:avLst/>
          </a:prstGeom>
        </p:spPr>
      </p:pic>
      <p:sp>
        <p:nvSpPr>
          <p:cNvPr id="6" name="Content Placeholder 5">
            <a:extLst>
              <a:ext uri="{FF2B5EF4-FFF2-40B4-BE49-F238E27FC236}">
                <a16:creationId xmlns:a16="http://schemas.microsoft.com/office/drawing/2014/main" id="{9ADBFE4E-2C6F-4D41-92A7-CCCA37F09D82}"/>
              </a:ext>
            </a:extLst>
          </p:cNvPr>
          <p:cNvSpPr>
            <a:spLocks noGrp="1"/>
          </p:cNvSpPr>
          <p:nvPr>
            <p:ph idx="1"/>
          </p:nvPr>
        </p:nvSpPr>
        <p:spPr>
          <a:xfrm>
            <a:off x="8156351" y="2121408"/>
            <a:ext cx="3544034" cy="4050792"/>
          </a:xfrm>
        </p:spPr>
        <p:txBody>
          <a:bodyPr>
            <a:normAutofit/>
          </a:bodyPr>
          <a:lstStyle/>
          <a:p>
            <a:endParaRPr lang="en-US" sz="1600"/>
          </a:p>
          <a:p>
            <a:r>
              <a:rPr lang="en-US" sz="1600"/>
              <a:t>Measures the performance of an investment compared to a risk-free asset, after adjusting for its risk</a:t>
            </a:r>
          </a:p>
          <a:p>
            <a:r>
              <a:rPr lang="en-US" sz="1600"/>
              <a:t>A ratio higher than 2.0 is rated as very good</a:t>
            </a:r>
          </a:p>
          <a:p>
            <a:r>
              <a:rPr lang="en-US" sz="1600"/>
              <a:t>Since the sharp ratio is good the profit the investors make is also really high</a:t>
            </a:r>
          </a:p>
          <a:p>
            <a:endParaRPr lang="en-US" sz="1600"/>
          </a:p>
        </p:txBody>
      </p:sp>
      <p:grpSp>
        <p:nvGrpSpPr>
          <p:cNvPr id="54" name="Group 5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5" name="Oval 5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6" name="Oval 5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89624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EC08B147-1CBE-CF45-B717-E6025B9BE380}"/>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Conclusion</a:t>
            </a:r>
          </a:p>
        </p:txBody>
      </p:sp>
      <p:sp>
        <p:nvSpPr>
          <p:cNvPr id="19"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1C64734-E16B-2641-9FF0-EAE07C9CE58E}"/>
              </a:ext>
            </a:extLst>
          </p:cNvPr>
          <p:cNvSpPr>
            <a:spLocks noGrp="1"/>
          </p:cNvSpPr>
          <p:nvPr>
            <p:ph idx="1"/>
          </p:nvPr>
        </p:nvSpPr>
        <p:spPr>
          <a:xfrm>
            <a:off x="6081089" y="725394"/>
            <a:ext cx="5142658" cy="5407212"/>
          </a:xfrm>
        </p:spPr>
        <p:txBody>
          <a:bodyPr anchor="ctr">
            <a:normAutofit/>
          </a:bodyPr>
          <a:lstStyle/>
          <a:p>
            <a:pPr algn="just"/>
            <a:r>
              <a:rPr lang="en-US"/>
              <a:t>Deploy the model on cloud so that people can use the model to invest in the stock</a:t>
            </a:r>
          </a:p>
          <a:p>
            <a:pPr algn="just"/>
            <a:r>
              <a:rPr lang="en-US"/>
              <a:t>Real time investment by buying no of shares and using the model to predict the return and we can determine how much profit or loss a person can get</a:t>
            </a:r>
          </a:p>
          <a:p>
            <a:pPr algn="just"/>
            <a:r>
              <a:rPr lang="en-US"/>
              <a:t>Implement LSTM and compare with our models.</a:t>
            </a:r>
          </a:p>
        </p:txBody>
      </p:sp>
    </p:spTree>
    <p:extLst>
      <p:ext uri="{BB962C8B-B14F-4D97-AF65-F5344CB8AC3E}">
        <p14:creationId xmlns:p14="http://schemas.microsoft.com/office/powerpoint/2010/main" val="67647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8CF-4B71-428C-9E02-71321C8F6CF8}"/>
              </a:ext>
            </a:extLst>
          </p:cNvPr>
          <p:cNvSpPr>
            <a:spLocks noGrp="1"/>
          </p:cNvSpPr>
          <p:nvPr>
            <p:ph type="title"/>
          </p:nvPr>
        </p:nvSpPr>
        <p:spPr>
          <a:xfrm>
            <a:off x="1069848" y="484632"/>
            <a:ext cx="10058400" cy="1609344"/>
          </a:xfrm>
        </p:spPr>
        <p:txBody>
          <a:bodyPr>
            <a:normAutofit/>
          </a:bodyPr>
          <a:lstStyle/>
          <a:p>
            <a:r>
              <a:rPr lang="en-US"/>
              <a:t>Sources</a:t>
            </a:r>
          </a:p>
        </p:txBody>
      </p:sp>
      <p:sp>
        <p:nvSpPr>
          <p:cNvPr id="14" name="Rectangle 13">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AB0E3B-16DD-41AA-91DC-FD3FFC35A25F}"/>
              </a:ext>
            </a:extLst>
          </p:cNvPr>
          <p:cNvGraphicFramePr>
            <a:graphicFrameLocks noGrp="1"/>
          </p:cNvGraphicFramePr>
          <p:nvPr>
            <p:ph idx="1"/>
            <p:extLst>
              <p:ext uri="{D42A27DB-BD31-4B8C-83A1-F6EECF244321}">
                <p14:modId xmlns:p14="http://schemas.microsoft.com/office/powerpoint/2010/main" val="3075334200"/>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1913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9F33-9BED-AE4B-8D70-B0F005D35824}"/>
              </a:ext>
            </a:extLst>
          </p:cNvPr>
          <p:cNvSpPr>
            <a:spLocks noGrp="1"/>
          </p:cNvSpPr>
          <p:nvPr>
            <p:ph type="title"/>
          </p:nvPr>
        </p:nvSpPr>
        <p:spPr>
          <a:xfrm>
            <a:off x="8479777" y="639763"/>
            <a:ext cx="3046073" cy="5177377"/>
          </a:xfrm>
          <a:ln>
            <a:noFill/>
          </a:ln>
        </p:spPr>
        <p:txBody>
          <a:bodyPr>
            <a:normAutofit/>
          </a:bodyPr>
          <a:lstStyle/>
          <a:p>
            <a:r>
              <a:rPr lang="en-US" sz="4000"/>
              <a:t>Objectives</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1ECBDC51-2778-4AA3-B7D8-6FD3D69E900B}"/>
              </a:ext>
            </a:extLst>
          </p:cNvPr>
          <p:cNvGraphicFramePr>
            <a:graphicFrameLocks noGrp="1"/>
          </p:cNvGraphicFramePr>
          <p:nvPr>
            <p:ph idx="1"/>
            <p:extLst>
              <p:ext uri="{D42A27DB-BD31-4B8C-83A1-F6EECF244321}">
                <p14:modId xmlns:p14="http://schemas.microsoft.com/office/powerpoint/2010/main" val="1174586561"/>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78028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3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6" name="Oval 3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8" name="Rectangle 37">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91F1D-63B6-C34E-B046-3C41F3C565D0}"/>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Thank you</a:t>
            </a:r>
          </a:p>
        </p:txBody>
      </p:sp>
      <p:cxnSp>
        <p:nvCxnSpPr>
          <p:cNvPr id="40" name="Straight Connector 39">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88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2FD23-0451-3A4D-B36E-1DEB16C98215}"/>
              </a:ext>
            </a:extLst>
          </p:cNvPr>
          <p:cNvSpPr>
            <a:spLocks noGrp="1"/>
          </p:cNvSpPr>
          <p:nvPr>
            <p:ph type="title"/>
          </p:nvPr>
        </p:nvSpPr>
        <p:spPr>
          <a:xfrm>
            <a:off x="382280" y="484632"/>
            <a:ext cx="6743844" cy="1609344"/>
          </a:xfrm>
        </p:spPr>
        <p:txBody>
          <a:bodyPr>
            <a:normAutofit/>
          </a:bodyPr>
          <a:lstStyle/>
          <a:p>
            <a:r>
              <a:rPr lang="en-US" sz="4800"/>
              <a:t>Data processing flow</a:t>
            </a:r>
            <a:endParaRPr lang="en-US" sz="4800">
              <a:latin typeface="Rockwell Condensed"/>
            </a:endParaRPr>
          </a:p>
        </p:txBody>
      </p:sp>
      <p:sp>
        <p:nvSpPr>
          <p:cNvPr id="3" name="Content Placeholder 2">
            <a:extLst>
              <a:ext uri="{FF2B5EF4-FFF2-40B4-BE49-F238E27FC236}">
                <a16:creationId xmlns:a16="http://schemas.microsoft.com/office/drawing/2014/main" id="{31672BB3-4ACC-624E-B362-5867C3BEF9C2}"/>
              </a:ext>
            </a:extLst>
          </p:cNvPr>
          <p:cNvSpPr>
            <a:spLocks noGrp="1"/>
          </p:cNvSpPr>
          <p:nvPr>
            <p:ph idx="1"/>
          </p:nvPr>
        </p:nvSpPr>
        <p:spPr>
          <a:xfrm>
            <a:off x="382279" y="2121408"/>
            <a:ext cx="6743845" cy="4050792"/>
          </a:xfrm>
        </p:spPr>
        <p:txBody>
          <a:bodyPr vert="horz" lIns="91440" tIns="45720" rIns="91440" bIns="45720" rtlCol="0">
            <a:normAutofit/>
          </a:bodyPr>
          <a:lstStyle/>
          <a:p>
            <a:r>
              <a:rPr lang="en-US" sz="1800"/>
              <a:t>Get the Data </a:t>
            </a:r>
          </a:p>
          <a:p>
            <a:r>
              <a:rPr lang="en-US" sz="1800"/>
              <a:t>Data Pre-Processing – Cleaning, Modification</a:t>
            </a:r>
          </a:p>
          <a:p>
            <a:r>
              <a:rPr lang="en-US" sz="1800"/>
              <a:t>Exploratory Data Analysis</a:t>
            </a:r>
          </a:p>
          <a:p>
            <a:r>
              <a:rPr lang="en-US" sz="1800"/>
              <a:t>Decide on the Candidate Models</a:t>
            </a:r>
          </a:p>
          <a:p>
            <a:r>
              <a:rPr lang="en-US" sz="1800"/>
              <a:t>Design an Algorithm</a:t>
            </a:r>
          </a:p>
          <a:p>
            <a:r>
              <a:rPr lang="en-US" sz="1800"/>
              <a:t>Back – testing </a:t>
            </a:r>
          </a:p>
          <a:p>
            <a:r>
              <a:rPr lang="en-US" sz="1800"/>
              <a:t>Comparison of models</a:t>
            </a:r>
          </a:p>
          <a:p>
            <a:r>
              <a:rPr lang="en-US" sz="1800"/>
              <a:t>Trading Strategy – buy or sell the stock at the right time</a:t>
            </a:r>
          </a:p>
          <a:p>
            <a:endParaRPr lang="en-US" sz="1800"/>
          </a:p>
          <a:p>
            <a:endParaRPr lang="en-US" sz="1800"/>
          </a:p>
        </p:txBody>
      </p:sp>
      <p:pic>
        <p:nvPicPr>
          <p:cNvPr id="4" name="Picture 4" descr="A picture containing drawing&#10;&#10;Description generated with very high confidence">
            <a:extLst>
              <a:ext uri="{FF2B5EF4-FFF2-40B4-BE49-F238E27FC236}">
                <a16:creationId xmlns:a16="http://schemas.microsoft.com/office/drawing/2014/main" id="{007CE5E5-5E60-4D0D-BAF6-BCAFD6B84D0B}"/>
              </a:ext>
            </a:extLst>
          </p:cNvPr>
          <p:cNvPicPr>
            <a:picLocks noChangeAspect="1"/>
          </p:cNvPicPr>
          <p:nvPr/>
        </p:nvPicPr>
        <p:blipFill>
          <a:blip r:embed="rId4"/>
          <a:stretch>
            <a:fillRect/>
          </a:stretch>
        </p:blipFill>
        <p:spPr>
          <a:xfrm>
            <a:off x="9315462" y="210497"/>
            <a:ext cx="1278139" cy="6477168"/>
          </a:xfrm>
          <a:prstGeom prst="rect">
            <a:avLst/>
          </a:prstGeom>
        </p:spPr>
      </p:pic>
      <p:grpSp>
        <p:nvGrpSpPr>
          <p:cNvPr id="11" name="Group 10">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9538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8DDC-08DF-1047-8C6D-A14B778F7A7D}"/>
              </a:ext>
            </a:extLst>
          </p:cNvPr>
          <p:cNvSpPr>
            <a:spLocks noGrp="1"/>
          </p:cNvSpPr>
          <p:nvPr>
            <p:ph type="title"/>
          </p:nvPr>
        </p:nvSpPr>
        <p:spPr>
          <a:xfrm>
            <a:off x="424651" y="117538"/>
            <a:ext cx="9724678" cy="612308"/>
          </a:xfrm>
        </p:spPr>
        <p:txBody>
          <a:bodyPr>
            <a:normAutofit fontScale="90000"/>
          </a:bodyPr>
          <a:lstStyle/>
          <a:p>
            <a:r>
              <a:rPr lang="en-US" sz="4000"/>
              <a:t>Dataset Description</a:t>
            </a:r>
            <a:endParaRPr lang="en-US" sz="4000">
              <a:latin typeface="Rockwell Condensed"/>
            </a:endParaRPr>
          </a:p>
        </p:txBody>
      </p:sp>
      <p:pic>
        <p:nvPicPr>
          <p:cNvPr id="4" name="Picture 4">
            <a:extLst>
              <a:ext uri="{FF2B5EF4-FFF2-40B4-BE49-F238E27FC236}">
                <a16:creationId xmlns:a16="http://schemas.microsoft.com/office/drawing/2014/main" id="{D8342F34-B006-4B9F-AAF6-B9731AB4031D}"/>
              </a:ext>
            </a:extLst>
          </p:cNvPr>
          <p:cNvPicPr>
            <a:picLocks noGrp="1" noChangeAspect="1"/>
          </p:cNvPicPr>
          <p:nvPr>
            <p:ph idx="1"/>
          </p:nvPr>
        </p:nvPicPr>
        <p:blipFill>
          <a:blip r:embed="rId2"/>
          <a:stretch>
            <a:fillRect/>
          </a:stretch>
        </p:blipFill>
        <p:spPr>
          <a:xfrm>
            <a:off x="536193" y="775648"/>
            <a:ext cx="5574684" cy="2487032"/>
          </a:xfrm>
        </p:spPr>
      </p:pic>
      <p:sp>
        <p:nvSpPr>
          <p:cNvPr id="5" name="TextBox 4">
            <a:extLst>
              <a:ext uri="{FF2B5EF4-FFF2-40B4-BE49-F238E27FC236}">
                <a16:creationId xmlns:a16="http://schemas.microsoft.com/office/drawing/2014/main" id="{3CB460A5-C91C-45EC-97F8-65CFECAF1C74}"/>
              </a:ext>
            </a:extLst>
          </p:cNvPr>
          <p:cNvSpPr txBox="1"/>
          <p:nvPr/>
        </p:nvSpPr>
        <p:spPr>
          <a:xfrm>
            <a:off x="6601098" y="1371600"/>
            <a:ext cx="4528457"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550"/>
              <a:t>The initial dataset has 1008 rows from 05/16/2016 to 05/20/2020. Following is the description of the columns:</a:t>
            </a:r>
          </a:p>
          <a:p>
            <a:pPr algn="just"/>
            <a:endParaRPr lang="en-US" sz="1550"/>
          </a:p>
          <a:p>
            <a:pPr marL="285750" indent="-285750" algn="just">
              <a:buFont typeface="Arial"/>
              <a:buChar char="•"/>
            </a:pPr>
            <a:r>
              <a:rPr lang="en-US" sz="1550"/>
              <a:t>Date: shows the date of the trading day.</a:t>
            </a:r>
          </a:p>
          <a:p>
            <a:pPr marL="285750" indent="-285750" algn="just">
              <a:buFont typeface="Arial"/>
              <a:buChar char="•"/>
            </a:pPr>
            <a:r>
              <a:rPr lang="en-US" sz="1550"/>
              <a:t>Open: Opening price of JPM on that trading day.</a:t>
            </a:r>
          </a:p>
          <a:p>
            <a:pPr marL="285750" indent="-285750" algn="just">
              <a:buFont typeface="Arial"/>
              <a:buChar char="•"/>
            </a:pPr>
            <a:r>
              <a:rPr lang="en-US" sz="1550"/>
              <a:t>High: Highest price of JPM on that trading day.</a:t>
            </a:r>
          </a:p>
          <a:p>
            <a:pPr marL="285750" indent="-285750" algn="just">
              <a:buFont typeface="Arial"/>
              <a:buChar char="•"/>
            </a:pPr>
            <a:r>
              <a:rPr lang="en-US" sz="1550"/>
              <a:t>Low: Lowest price of JPM on that trading day.</a:t>
            </a:r>
          </a:p>
          <a:p>
            <a:pPr marL="285750" indent="-285750" algn="just">
              <a:buFont typeface="Arial"/>
              <a:buChar char="•"/>
            </a:pPr>
            <a:r>
              <a:rPr lang="en-US" sz="1550"/>
              <a:t>Close: Closing price of JPM at the end of the trading day.</a:t>
            </a:r>
          </a:p>
          <a:p>
            <a:pPr marL="285750" indent="-285750" algn="just">
              <a:buFont typeface="Arial"/>
              <a:buChar char="•"/>
            </a:pPr>
            <a:r>
              <a:rPr lang="en-US" sz="1550"/>
              <a:t>Adj Close: </a:t>
            </a:r>
            <a:r>
              <a:rPr lang="en-US" sz="1550">
                <a:ea typeface="+mn-lt"/>
                <a:cs typeface="+mn-lt"/>
              </a:rPr>
              <a:t>It is the closing price after adjustments for all applicable splits and dividend distributions.</a:t>
            </a:r>
          </a:p>
          <a:p>
            <a:pPr marL="285750" indent="-285750" algn="just">
              <a:buFont typeface="Arial"/>
              <a:buChar char="•"/>
            </a:pPr>
            <a:r>
              <a:rPr lang="en-US" sz="1550"/>
              <a:t>Volume: The total number of shares traded on the trading day.</a:t>
            </a:r>
          </a:p>
          <a:p>
            <a:pPr marL="285750" indent="-285750" algn="just">
              <a:buFont typeface="Arial"/>
              <a:buChar char="•"/>
            </a:pPr>
            <a:endParaRPr lang="en-US" sz="1550"/>
          </a:p>
          <a:p>
            <a:pPr algn="just"/>
            <a:r>
              <a:rPr lang="en-US" sz="1550"/>
              <a:t>Apart from this Fama-French data has also been used.</a:t>
            </a:r>
          </a:p>
        </p:txBody>
      </p:sp>
      <p:pic>
        <p:nvPicPr>
          <p:cNvPr id="3" name="Picture 5" descr="A close up of a map&#10;&#10;Description generated with high confidence">
            <a:extLst>
              <a:ext uri="{FF2B5EF4-FFF2-40B4-BE49-F238E27FC236}">
                <a16:creationId xmlns:a16="http://schemas.microsoft.com/office/drawing/2014/main" id="{70BEEA0C-6561-4089-B9D7-E34A14DBA8B4}"/>
              </a:ext>
            </a:extLst>
          </p:cNvPr>
          <p:cNvPicPr>
            <a:picLocks noChangeAspect="1"/>
          </p:cNvPicPr>
          <p:nvPr/>
        </p:nvPicPr>
        <p:blipFill>
          <a:blip r:embed="rId3"/>
          <a:stretch>
            <a:fillRect/>
          </a:stretch>
        </p:blipFill>
        <p:spPr>
          <a:xfrm>
            <a:off x="256438" y="3429504"/>
            <a:ext cx="6093561" cy="3315505"/>
          </a:xfrm>
          <a:prstGeom prst="rect">
            <a:avLst/>
          </a:prstGeom>
        </p:spPr>
      </p:pic>
    </p:spTree>
    <p:extLst>
      <p:ext uri="{BB962C8B-B14F-4D97-AF65-F5344CB8AC3E}">
        <p14:creationId xmlns:p14="http://schemas.microsoft.com/office/powerpoint/2010/main" val="352757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E8EC-8BC2-4A76-B8B0-D8F88F8A2F57}"/>
              </a:ext>
            </a:extLst>
          </p:cNvPr>
          <p:cNvSpPr>
            <a:spLocks noGrp="1"/>
          </p:cNvSpPr>
          <p:nvPr>
            <p:ph type="title"/>
          </p:nvPr>
        </p:nvSpPr>
        <p:spPr>
          <a:xfrm>
            <a:off x="1069848" y="484632"/>
            <a:ext cx="10058400" cy="739949"/>
          </a:xfrm>
        </p:spPr>
        <p:txBody>
          <a:bodyPr>
            <a:normAutofit/>
          </a:bodyPr>
          <a:lstStyle/>
          <a:p>
            <a:r>
              <a:rPr lang="en-US" sz="4000"/>
              <a:t>Data – Preprocessing </a:t>
            </a:r>
            <a:endParaRPr lang="en-US" sz="4000">
              <a:latin typeface="Rockwell Condensed"/>
            </a:endParaRPr>
          </a:p>
        </p:txBody>
      </p:sp>
      <p:sp>
        <p:nvSpPr>
          <p:cNvPr id="3" name="Content Placeholder 2">
            <a:extLst>
              <a:ext uri="{FF2B5EF4-FFF2-40B4-BE49-F238E27FC236}">
                <a16:creationId xmlns:a16="http://schemas.microsoft.com/office/drawing/2014/main" id="{3D375195-9FA5-46EB-AF15-36CEC419474D}"/>
              </a:ext>
            </a:extLst>
          </p:cNvPr>
          <p:cNvSpPr>
            <a:spLocks noGrp="1"/>
          </p:cNvSpPr>
          <p:nvPr>
            <p:ph idx="1"/>
          </p:nvPr>
        </p:nvSpPr>
        <p:spPr>
          <a:xfrm>
            <a:off x="1069848" y="1221327"/>
            <a:ext cx="10058400" cy="2179034"/>
          </a:xfrm>
        </p:spPr>
        <p:txBody>
          <a:bodyPr vert="horz" lIns="91440" tIns="45720" rIns="91440" bIns="45720" rtlCol="0" anchor="t">
            <a:normAutofit/>
          </a:bodyPr>
          <a:lstStyle/>
          <a:p>
            <a:pPr marL="0" indent="0" algn="just">
              <a:buNone/>
            </a:pPr>
            <a:r>
              <a:rPr lang="en-US" sz="1800"/>
              <a:t>Following steps have been taken to use the data in the models and the algorithms:</a:t>
            </a:r>
          </a:p>
          <a:p>
            <a:pPr algn="just"/>
            <a:r>
              <a:rPr lang="en-US" sz="1800"/>
              <a:t>The date range has been changed to have 997 rows down from 1008 rows</a:t>
            </a:r>
          </a:p>
          <a:p>
            <a:pPr algn="just"/>
            <a:r>
              <a:rPr lang="en-US" sz="1800"/>
              <a:t>Columns from Fama – French 3 factor and 5 factor model have been added to the initial JPM dataset</a:t>
            </a:r>
          </a:p>
          <a:p>
            <a:pPr algn="just"/>
            <a:r>
              <a:rPr lang="en-US" sz="1800"/>
              <a:t>New columns; </a:t>
            </a:r>
            <a:r>
              <a:rPr lang="en-US" sz="1800" err="1"/>
              <a:t>yest_close</a:t>
            </a:r>
            <a:r>
              <a:rPr lang="en-US" sz="1800"/>
              <a:t>, </a:t>
            </a:r>
            <a:r>
              <a:rPr lang="en-US" sz="1800" err="1"/>
              <a:t>stock_return</a:t>
            </a:r>
            <a:r>
              <a:rPr lang="en-US" sz="1800"/>
              <a:t> and </a:t>
            </a:r>
            <a:r>
              <a:rPr lang="en-US" sz="1800" err="1"/>
              <a:t>log_return</a:t>
            </a:r>
            <a:r>
              <a:rPr lang="en-US" sz="1800"/>
              <a:t> have been calculated and added to the dataset</a:t>
            </a:r>
          </a:p>
          <a:p>
            <a:pPr marL="0" indent="0" algn="just">
              <a:buNone/>
            </a:pPr>
            <a:endParaRPr lang="en-US" sz="1800"/>
          </a:p>
        </p:txBody>
      </p:sp>
      <p:pic>
        <p:nvPicPr>
          <p:cNvPr id="4" name="Picture 4" descr="A screenshot of a cell phone&#10;&#10;Description generated with very high confidence">
            <a:extLst>
              <a:ext uri="{FF2B5EF4-FFF2-40B4-BE49-F238E27FC236}">
                <a16:creationId xmlns:a16="http://schemas.microsoft.com/office/drawing/2014/main" id="{F7383E35-5110-47E0-8E90-E3CBDC77AF75}"/>
              </a:ext>
            </a:extLst>
          </p:cNvPr>
          <p:cNvPicPr>
            <a:picLocks noChangeAspect="1"/>
          </p:cNvPicPr>
          <p:nvPr/>
        </p:nvPicPr>
        <p:blipFill>
          <a:blip r:embed="rId2"/>
          <a:stretch>
            <a:fillRect/>
          </a:stretch>
        </p:blipFill>
        <p:spPr>
          <a:xfrm>
            <a:off x="1067823" y="3428409"/>
            <a:ext cx="10061468" cy="2900873"/>
          </a:xfrm>
          <a:prstGeom prst="rect">
            <a:avLst/>
          </a:prstGeom>
        </p:spPr>
      </p:pic>
    </p:spTree>
    <p:extLst>
      <p:ext uri="{BB962C8B-B14F-4D97-AF65-F5344CB8AC3E}">
        <p14:creationId xmlns:p14="http://schemas.microsoft.com/office/powerpoint/2010/main" val="278182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1E24E-6258-46D2-AFB9-2046DDD92CE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Exploratory Data Analysis</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499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
  <TotalTime>0</TotalTime>
  <Words>2166</Words>
  <Application>Microsoft Macintosh PowerPoint</Application>
  <PresentationFormat>Widescreen</PresentationFormat>
  <Paragraphs>228</Paragraphs>
  <Slides>50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Consolas</vt:lpstr>
      <vt:lpstr>Rockwell</vt:lpstr>
      <vt:lpstr>Rockwell Condensed</vt:lpstr>
      <vt:lpstr>Rockwell Extra Bold</vt:lpstr>
      <vt:lpstr>Wingdings</vt:lpstr>
      <vt:lpstr>Wood Type</vt:lpstr>
      <vt:lpstr>JPMorgan Chase &amp; Co. Stock Market Analysis</vt:lpstr>
      <vt:lpstr>Contents</vt:lpstr>
      <vt:lpstr>Background</vt:lpstr>
      <vt:lpstr>background</vt:lpstr>
      <vt:lpstr>Objectives</vt:lpstr>
      <vt:lpstr>Data processing flow</vt:lpstr>
      <vt:lpstr>Dataset Description</vt:lpstr>
      <vt:lpstr>Data – Preprocessing </vt:lpstr>
      <vt:lpstr>Exploratory Data Analysis</vt:lpstr>
      <vt:lpstr>PowerPoint Presentation</vt:lpstr>
      <vt:lpstr>JPM closing PRICE Data</vt:lpstr>
      <vt:lpstr>JPM Daily AND Monthly Cumulative RETURNS DATA</vt:lpstr>
      <vt:lpstr>JPM DAILY RETURNS DATA</vt:lpstr>
      <vt:lpstr>CLOSING PRICE COMPARISON OF STOCKS</vt:lpstr>
      <vt:lpstr>Comparison: Based on change in stock price</vt:lpstr>
      <vt:lpstr>Comparision: Based on daily trade volume</vt:lpstr>
      <vt:lpstr>Comparision: Based on Opening – CLosing Price</vt:lpstr>
      <vt:lpstr>Comparision: Boxplot</vt:lpstr>
      <vt:lpstr>Model selection</vt:lpstr>
      <vt:lpstr>Models</vt:lpstr>
      <vt:lpstr>Garch </vt:lpstr>
      <vt:lpstr>PowerPoint Presentation</vt:lpstr>
      <vt:lpstr>PowerPoint Presentation</vt:lpstr>
      <vt:lpstr>Kalman Filter</vt:lpstr>
      <vt:lpstr>PowerPoint Presentation</vt:lpstr>
      <vt:lpstr>PowerPoint Presentation</vt:lpstr>
      <vt:lpstr>CAPM</vt:lpstr>
      <vt:lpstr>PowerPoint Presentation</vt:lpstr>
      <vt:lpstr>PowerPoint Presentation</vt:lpstr>
      <vt:lpstr>PowerPoint Presentation</vt:lpstr>
      <vt:lpstr>PowerPoint Presentation</vt:lpstr>
      <vt:lpstr>Arima</vt:lpstr>
      <vt:lpstr>PowerPoint Presentation</vt:lpstr>
      <vt:lpstr>PowerPoint Presentation</vt:lpstr>
      <vt:lpstr>Fama French - 3 Factor</vt:lpstr>
      <vt:lpstr>PowerPoint Presentation</vt:lpstr>
      <vt:lpstr>Fama French - 5 Factor</vt:lpstr>
      <vt:lpstr>PowerPoint Presentation</vt:lpstr>
      <vt:lpstr>Random forest Algorithm</vt:lpstr>
      <vt:lpstr>Prediction using Random Forest</vt:lpstr>
      <vt:lpstr>Results</vt:lpstr>
      <vt:lpstr>Results</vt:lpstr>
      <vt:lpstr>Trading Strategy - 1</vt:lpstr>
      <vt:lpstr>Trading Strategy - 2</vt:lpstr>
      <vt:lpstr>Predicted close price</vt:lpstr>
      <vt:lpstr>Buy, SELL</vt:lpstr>
      <vt:lpstr>Sharp Ratio</vt:lpstr>
      <vt:lpstr>Conclusion</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JPMorgan Chase &amp; Co. Stock Market Analysis</dc:title>
  <dc:creator>Varun Jagadeesh</dc:creator>
  <cp:lastModifiedBy>Varun Jagadeesh</cp:lastModifiedBy>
  <cp:revision>2</cp:revision>
  <dcterms:created xsi:type="dcterms:W3CDTF">2020-06-20T17:31:42Z</dcterms:created>
  <dcterms:modified xsi:type="dcterms:W3CDTF">2020-12-14T02:41:19Z</dcterms:modified>
</cp:coreProperties>
</file>